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310" r:id="rId2"/>
    <p:sldId id="303" r:id="rId3"/>
    <p:sldId id="286" r:id="rId4"/>
    <p:sldId id="263" r:id="rId5"/>
    <p:sldId id="274" r:id="rId6"/>
    <p:sldId id="280" r:id="rId7"/>
    <p:sldId id="290" r:id="rId8"/>
    <p:sldId id="291" r:id="rId9"/>
    <p:sldId id="272" r:id="rId10"/>
    <p:sldId id="292" r:id="rId11"/>
    <p:sldId id="293" r:id="rId12"/>
    <p:sldId id="294" r:id="rId13"/>
    <p:sldId id="295" r:id="rId14"/>
    <p:sldId id="282" r:id="rId15"/>
    <p:sldId id="281" r:id="rId16"/>
    <p:sldId id="289" r:id="rId17"/>
    <p:sldId id="283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264" r:id="rId26"/>
    <p:sldId id="265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del re" initials="fdr" lastIdx="2" clrIdx="0">
    <p:extLst>
      <p:ext uri="{19B8F6BF-5375-455C-9EA6-DF929625EA0E}">
        <p15:presenceInfo xmlns:p15="http://schemas.microsoft.com/office/powerpoint/2012/main" userId="S::f.delre@almaviva.it::0ef65b31-97e4-4fe2-b674-2db5c5b2b8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D5E3F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2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E1C624-1F49-4710-BD4D-A9A620850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4C7483-51FA-4820-BB5F-54ABFE246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CE524E-B0D9-45FB-8A3E-51344DA1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4677CA-B800-46D7-9A81-1A5B3D85B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355299-B41F-41FE-945A-9A5BA2F9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06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9217F2-30D1-4047-9E53-4F66ED86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8C2397-E101-4A76-AD10-F1B2E07FD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FC059B-4042-4863-8ACF-BA113A99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018EB4-4B22-4152-A23C-9D525127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DE4197-441F-48E1-8DEC-49566982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95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195B356-AFE5-4336-80C7-B0E26F312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119B444-0F65-476A-AB0D-54485214B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61EB30-2610-4AB9-AE3E-428924BA6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CB79AB-8588-49CE-9FF5-B8617A81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2AA7A3-DBE7-43E0-98CD-9DD775F1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39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04559-5E88-4A1E-9007-A7DB1BC1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85742F-CD5A-433D-9C06-BCD7154B2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F12660-B7CC-4145-B4BC-B0D75B1E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BE941E-F3F4-48CD-9556-D72CA4337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ED5123-7BA3-4024-B237-B2CB3041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96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A3FAA9-7810-47CC-86EC-5E4C0C7B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6AB48B-A13C-4C0F-AFEE-9CE1EDD63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B5612F-3114-4692-A982-12263619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FF4D6B-FF84-4AD7-9C75-ABDCF9C3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9455E3-554C-4CB2-9773-7ED9CD8F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20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9834D2-790C-4BD3-996B-C13FEE4E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B2F587-8960-4A2F-8864-3F4F8EA0D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CB590A-D536-4A8B-BD3D-E278025B9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96F8CC-BCDD-43B7-A67A-4CE6318F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A6A7D4-D87D-491F-8575-ECA5D7D2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807A89-26EB-4CBE-83AD-5FDA82C8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83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7483CB-6BA4-499B-8D89-BC11A67C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4D2561-B613-42CD-BF6C-B9A01D1F1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2401D08-3782-4D95-86D0-A432EE29A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26076D-534D-412A-B69E-FA6BE87AF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B1F317E-9F7C-45A7-BC4E-FFA0715D9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4AF4DD2-8C4E-49BF-A5DE-2C352E85D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424DD8-B0E7-4A7B-B383-C442387B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0C4CA33-1B8E-4CEF-8BB4-D43FA929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92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9E6F71-921F-4142-B8B0-7628CE05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EB8742-61BB-4BBA-9152-FE89D2FD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75AA5B-EE2E-44E6-BF60-5D242FE9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9AC556-04C0-4495-8F38-DEBF35E3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45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9279C5E-A4D7-474B-986E-BA028A84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6D11455-9A5C-4893-9D8E-4ECF2DF7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380E81-D806-48FE-9DA4-422CDE0B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838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C9800-D87A-48CD-AA23-5B2E7BB0A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1774E5-97AE-4E43-A6FC-9E2AACCED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09538EC-B721-4EEB-930F-FDB106400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E3551D-9AFC-43B0-9244-6902D4DC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CEDCB9-C8EC-40A4-986A-FD9E2B0C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C3B39B-5180-4582-8CC1-B8D12951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54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4B25AD-B804-4B19-8CC2-ECBE90946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A295C2C-CE2A-4300-8078-904BF8DFB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D188BE-B406-4B26-AC0B-389B93E14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1191BE-8396-40FF-AED6-189C7E264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800D9F-1CCE-4116-9793-BC41F904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03F81F-CCE3-4FC5-90A2-1FFE1007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86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727082C-92CB-4383-AB9B-2948804E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C339F5-11CB-4605-97D9-1FB1C1B0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DEA1ED-34B5-4C68-8898-F3C64E8F96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D4179-DD8E-4E4F-B17B-35E681200133}" type="datetimeFigureOut">
              <a:rPr lang="it-IT" smtClean="0"/>
              <a:t>14/10/2019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758E5E-A729-49D6-A7AC-DE6C523C8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9B4EF8-58F3-4E0B-8197-D71A6468C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F5EFC-8593-4A75-9216-6DF014C00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53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jpg"/><Relationship Id="rId7" Type="http://schemas.openxmlformats.org/officeDocument/2006/relationships/hyperlink" Target="http://www.sharpcoding.it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www.linkedin.com/company/sharpcoding/" TargetMode="External"/><Relationship Id="rId7" Type="http://schemas.openxmlformats.org/officeDocument/2006/relationships/hyperlink" Target="https://github.com/sharpcode-i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hyperlink" Target="https://twitter.com/SharpCoding1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hyperlink" Target="https://www.facebook.com/groups/65385454507252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hyperlink" Target="http://www.sharpcoding.i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1.png"/><Relationship Id="rId12" Type="http://schemas.openxmlformats.org/officeDocument/2006/relationships/image" Target="../media/image220.png"/><Relationship Id="rId17" Type="http://schemas.openxmlformats.org/officeDocument/2006/relationships/image" Target="../media/image27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0.png"/><Relationship Id="rId1" Type="http://schemas.openxmlformats.org/officeDocument/2006/relationships/vmlDrawing" Target="../drawings/vmlDrawing9.vml"/><Relationship Id="rId6" Type="http://schemas.openxmlformats.org/officeDocument/2006/relationships/hyperlink" Target="http://www.sharpcoding.it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250.png"/><Relationship Id="rId10" Type="http://schemas.openxmlformats.org/officeDocument/2006/relationships/image" Target="../media/image14.png"/><Relationship Id="rId4" Type="http://schemas.openxmlformats.org/officeDocument/2006/relationships/image" Target="../media/image1.wmf"/><Relationship Id="rId9" Type="http://schemas.openxmlformats.org/officeDocument/2006/relationships/image" Target="../media/image13.png"/><Relationship Id="rId1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DD7BE59-D350-4552-9894-9537F892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48" y="1751702"/>
            <a:ext cx="5314536" cy="16772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Segoe UI Emoji" panose="020B0502040204020203" pitchFamily="34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br>
              <a:rPr lang="en-US" dirty="0">
                <a:latin typeface="Segoe UI Emoji" panose="020B0502040204020203" pitchFamily="34" charset="0"/>
                <a:ea typeface="Segoe UI Emoji" panose="020B0502040204020203" pitchFamily="34" charset="0"/>
                <a:cs typeface="Microsoft GothicNeo" panose="020B0500000101010101" pitchFamily="34" charset="-127"/>
              </a:rPr>
            </a:br>
            <a:r>
              <a:rPr lang="en-US" sz="2000" i="1" dirty="0"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Cloud &amp; Microservices</a:t>
            </a:r>
            <a:br>
              <a:rPr lang="en-US" sz="2000" i="1" dirty="0"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</a:br>
            <a:r>
              <a:rPr lang="en-US" sz="2000" b="1" i="1" dirty="0"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Episode 1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BE1F57A-37FB-4972-8D6D-8878C002E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8656" y="3841339"/>
            <a:ext cx="5455920" cy="10607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2400" i="1" dirty="0">
                <a:solidFill>
                  <a:schemeClr val="tx1">
                    <a:lumMod val="95000"/>
                  </a:schemeClr>
                </a:solidFill>
                <a:latin typeface="Bell MT" panose="02020503060305020303" pitchFamily="18" charset="0"/>
              </a:rPr>
              <a:t>A volte, per costruire un mondo migliore occorre distruggere quello vecchio…</a:t>
            </a:r>
            <a:endParaRPr lang="en-US" sz="2400" i="1" dirty="0">
              <a:solidFill>
                <a:schemeClr val="tx1">
                  <a:lumMod val="9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9DFC30FF-B6DF-472A-BA71-44655551DE8D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04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48" name="Oggetto 47">
            <a:extLst>
              <a:ext uri="{FF2B5EF4-FFF2-40B4-BE49-F238E27FC236}">
                <a16:creationId xmlns:a16="http://schemas.microsoft.com/office/drawing/2014/main" id="{65CB45B5-7107-4640-A860-1BA989283A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6181170"/>
          <a:ext cx="438150" cy="423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6" r:id="rId4" imgW="1104480" imgH="1066320" progId="">
                  <p:embed/>
                </p:oleObj>
              </mc:Choice>
              <mc:Fallback>
                <p:oleObj r:id="rId4" imgW="1104480" imgH="1066320" progId="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65CB45B5-7107-4640-A860-1BA989283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850" y="6181170"/>
                        <a:ext cx="438150" cy="423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85065C-C8C4-4EEA-9ADF-3F4B50BFFFD5}"/>
              </a:ext>
            </a:extLst>
          </p:cNvPr>
          <p:cNvSpPr txBox="1"/>
          <p:nvPr/>
        </p:nvSpPr>
        <p:spPr>
          <a:xfrm>
            <a:off x="813228" y="1614542"/>
            <a:ext cx="253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latin typeface="Bell MT" panose="02020503060305020303" pitchFamily="18" charset="0"/>
              </a:rPr>
              <a:t>Presents</a:t>
            </a:r>
            <a:r>
              <a:rPr lang="it-IT" i="1" dirty="0">
                <a:latin typeface="Bell MT" panose="02020503060305020303" pitchFamily="18" charset="0"/>
              </a:rPr>
              <a:t>: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2E779E2-DFBD-43F9-BEAC-5CF619056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-384184"/>
            <a:ext cx="2135886" cy="213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0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7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0" y="867744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2E75B6"/>
                </a:solidFill>
              </a:rPr>
              <a:t>Scalability</a:t>
            </a:r>
            <a:endParaRPr lang="it-IT" sz="2800" b="1" dirty="0">
              <a:solidFill>
                <a:srgbClr val="2E75B6"/>
              </a:solidFill>
            </a:endParaRPr>
          </a:p>
        </p:txBody>
      </p:sp>
      <p:pic>
        <p:nvPicPr>
          <p:cNvPr id="4" name="Immagine 3" descr="Immagine che contiene cibo, disegnando, tavolo&#10;&#10;Descrizione generata automaticamente">
            <a:extLst>
              <a:ext uri="{FF2B5EF4-FFF2-40B4-BE49-F238E27FC236}">
                <a16:creationId xmlns:a16="http://schemas.microsoft.com/office/drawing/2014/main" id="{8FAA16A4-C257-4293-A9BE-AC96EA304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2" y="1755392"/>
            <a:ext cx="3285238" cy="4061525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C1ED65B-CEE2-4096-9A1F-2CA6C0F5D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62" y="1755391"/>
            <a:ext cx="3285238" cy="4061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A844E2-ED73-42BC-9CD8-80FCAAF6BD37}"/>
              </a:ext>
            </a:extLst>
          </p:cNvPr>
          <p:cNvSpPr txBox="1"/>
          <p:nvPr/>
        </p:nvSpPr>
        <p:spPr>
          <a:xfrm>
            <a:off x="2769000" y="3060700"/>
            <a:ext cx="254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Per scalare una qualsiasi funzionalità è necessario scalare l’intera applicazione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BD5D5F-38B2-43CA-A10F-769C2B8E239F}"/>
              </a:ext>
            </a:extLst>
          </p:cNvPr>
          <p:cNvSpPr txBox="1"/>
          <p:nvPr/>
        </p:nvSpPr>
        <p:spPr>
          <a:xfrm>
            <a:off x="6510381" y="3060700"/>
            <a:ext cx="254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Ogni </a:t>
            </a:r>
            <a:r>
              <a:rPr lang="it-IT" sz="2000" dirty="0" err="1">
                <a:solidFill>
                  <a:schemeClr val="bg1"/>
                </a:solidFill>
              </a:rPr>
              <a:t>microservizio</a:t>
            </a:r>
            <a:r>
              <a:rPr lang="it-IT" sz="2000" dirty="0">
                <a:solidFill>
                  <a:schemeClr val="bg1"/>
                </a:solidFill>
              </a:rPr>
              <a:t> può essere scalato in modo indipendente; la singola funzionalità può essere scalata in modo puntuale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7CD69E-6236-477D-B519-9396BB8D8ACC}"/>
              </a:ext>
            </a:extLst>
          </p:cNvPr>
          <p:cNvSpPr txBox="1"/>
          <p:nvPr/>
        </p:nvSpPr>
        <p:spPr>
          <a:xfrm>
            <a:off x="3251979" y="2008035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Monolithic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42F6E1-CFAC-41EB-8085-BC9484EB6902}"/>
              </a:ext>
            </a:extLst>
          </p:cNvPr>
          <p:cNvSpPr txBox="1"/>
          <p:nvPr/>
        </p:nvSpPr>
        <p:spPr>
          <a:xfrm>
            <a:off x="6806941" y="2059667"/>
            <a:ext cx="194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Microservices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F24DF31-103D-44DB-9DF6-7E1673A1C6F6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/>
              <a:t>MN vs MS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35163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1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0" y="867744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E75B6"/>
                </a:solidFill>
              </a:rPr>
              <a:t>Cost</a:t>
            </a:r>
          </a:p>
        </p:txBody>
      </p:sp>
      <p:pic>
        <p:nvPicPr>
          <p:cNvPr id="4" name="Immagine 3" descr="Immagine che contiene cibo, disegnando, tavolo&#10;&#10;Descrizione generata automaticamente">
            <a:extLst>
              <a:ext uri="{FF2B5EF4-FFF2-40B4-BE49-F238E27FC236}">
                <a16:creationId xmlns:a16="http://schemas.microsoft.com/office/drawing/2014/main" id="{8FAA16A4-C257-4293-A9BE-AC96EA304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2" y="1755392"/>
            <a:ext cx="3285238" cy="4061525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C1ED65B-CEE2-4096-9A1F-2CA6C0F5D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62" y="1755391"/>
            <a:ext cx="3285238" cy="4061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A844E2-ED73-42BC-9CD8-80FCAAF6BD37}"/>
              </a:ext>
            </a:extLst>
          </p:cNvPr>
          <p:cNvSpPr txBox="1"/>
          <p:nvPr/>
        </p:nvSpPr>
        <p:spPr>
          <a:xfrm>
            <a:off x="2769000" y="3060700"/>
            <a:ext cx="25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BD5D5F-38B2-43CA-A10F-769C2B8E239F}"/>
              </a:ext>
            </a:extLst>
          </p:cNvPr>
          <p:cNvSpPr txBox="1"/>
          <p:nvPr/>
        </p:nvSpPr>
        <p:spPr>
          <a:xfrm>
            <a:off x="6510381" y="3060700"/>
            <a:ext cx="25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7CD69E-6236-477D-B519-9396BB8D8ACC}"/>
              </a:ext>
            </a:extLst>
          </p:cNvPr>
          <p:cNvSpPr txBox="1"/>
          <p:nvPr/>
        </p:nvSpPr>
        <p:spPr>
          <a:xfrm>
            <a:off x="3251979" y="2008035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Monolithic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42F6E1-CFAC-41EB-8085-BC9484EB6902}"/>
              </a:ext>
            </a:extLst>
          </p:cNvPr>
          <p:cNvSpPr txBox="1"/>
          <p:nvPr/>
        </p:nvSpPr>
        <p:spPr>
          <a:xfrm>
            <a:off x="6806941" y="2059667"/>
            <a:ext cx="194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Microservices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F62CBC2-90F3-463E-93C2-0426A37E70A9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/>
              <a:t>MN vs MS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17240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0" y="867744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2E75B6"/>
                </a:solidFill>
              </a:rPr>
              <a:t>Complexity</a:t>
            </a:r>
            <a:endParaRPr lang="it-IT" sz="2800" b="1" dirty="0">
              <a:solidFill>
                <a:srgbClr val="2E75B6"/>
              </a:solidFill>
            </a:endParaRPr>
          </a:p>
        </p:txBody>
      </p:sp>
      <p:pic>
        <p:nvPicPr>
          <p:cNvPr id="4" name="Immagine 3" descr="Immagine che contiene cibo, disegnando, tavolo&#10;&#10;Descrizione generata automaticamente">
            <a:extLst>
              <a:ext uri="{FF2B5EF4-FFF2-40B4-BE49-F238E27FC236}">
                <a16:creationId xmlns:a16="http://schemas.microsoft.com/office/drawing/2014/main" id="{8FAA16A4-C257-4293-A9BE-AC96EA304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2" y="1755392"/>
            <a:ext cx="3285238" cy="4061525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C1ED65B-CEE2-4096-9A1F-2CA6C0F5D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62" y="1755391"/>
            <a:ext cx="3285238" cy="4061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A844E2-ED73-42BC-9CD8-80FCAAF6BD37}"/>
              </a:ext>
            </a:extLst>
          </p:cNvPr>
          <p:cNvSpPr txBox="1"/>
          <p:nvPr/>
        </p:nvSpPr>
        <p:spPr>
          <a:xfrm>
            <a:off x="2769000" y="3060700"/>
            <a:ext cx="254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Maggiore semplicità nella progettazione ed implementazione dell’infrastruttura</a:t>
            </a:r>
          </a:p>
          <a:p>
            <a:pPr algn="ctr"/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BD5D5F-38B2-43CA-A10F-769C2B8E239F}"/>
              </a:ext>
            </a:extLst>
          </p:cNvPr>
          <p:cNvSpPr txBox="1"/>
          <p:nvPr/>
        </p:nvSpPr>
        <p:spPr>
          <a:xfrm>
            <a:off x="6510381" y="3060700"/>
            <a:ext cx="254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Sviluppo della singola funzionalità semplificata a fronte di un’architettura più complessa (API Gateway, Orchestrator…)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7CD69E-6236-477D-B519-9396BB8D8ACC}"/>
              </a:ext>
            </a:extLst>
          </p:cNvPr>
          <p:cNvSpPr txBox="1"/>
          <p:nvPr/>
        </p:nvSpPr>
        <p:spPr>
          <a:xfrm>
            <a:off x="3251979" y="2008035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Monolithic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42F6E1-CFAC-41EB-8085-BC9484EB6902}"/>
              </a:ext>
            </a:extLst>
          </p:cNvPr>
          <p:cNvSpPr txBox="1"/>
          <p:nvPr/>
        </p:nvSpPr>
        <p:spPr>
          <a:xfrm>
            <a:off x="6806941" y="2059667"/>
            <a:ext cx="194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Microservices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85F39EE-7BAD-4FDD-8029-26319810B081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/>
              <a:t>MN vs MS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13669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9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0" y="867744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2E75B6"/>
                </a:solidFill>
              </a:rPr>
              <a:t>Releasing</a:t>
            </a:r>
            <a:endParaRPr lang="it-IT" sz="2800" b="1" dirty="0">
              <a:solidFill>
                <a:srgbClr val="2E75B6"/>
              </a:solidFill>
            </a:endParaRPr>
          </a:p>
        </p:txBody>
      </p:sp>
      <p:pic>
        <p:nvPicPr>
          <p:cNvPr id="4" name="Immagine 3" descr="Immagine che contiene cibo, disegnando, tavolo&#10;&#10;Descrizione generata automaticamente">
            <a:extLst>
              <a:ext uri="{FF2B5EF4-FFF2-40B4-BE49-F238E27FC236}">
                <a16:creationId xmlns:a16="http://schemas.microsoft.com/office/drawing/2014/main" id="{8FAA16A4-C257-4293-A9BE-AC96EA304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2" y="1755392"/>
            <a:ext cx="3285238" cy="4061525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C1ED65B-CEE2-4096-9A1F-2CA6C0F5D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62" y="1755391"/>
            <a:ext cx="3285238" cy="4061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A844E2-ED73-42BC-9CD8-80FCAAF6BD37}"/>
              </a:ext>
            </a:extLst>
          </p:cNvPr>
          <p:cNvSpPr txBox="1"/>
          <p:nvPr/>
        </p:nvSpPr>
        <p:spPr>
          <a:xfrm>
            <a:off x="2769000" y="3060700"/>
            <a:ext cx="254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Le funzionalità hanno generalmente forti dipendenze, di conseguenza un imprevisto nel rilascio impatterà l’intera applicazione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BD5D5F-38B2-43CA-A10F-769C2B8E239F}"/>
              </a:ext>
            </a:extLst>
          </p:cNvPr>
          <p:cNvSpPr txBox="1"/>
          <p:nvPr/>
        </p:nvSpPr>
        <p:spPr>
          <a:xfrm>
            <a:off x="6510381" y="3060700"/>
            <a:ext cx="254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Il processo di rilascio di una funzionalità è puntuale e sarà quindi più veloce in termini di QA, build time e test </a:t>
            </a:r>
            <a:r>
              <a:rPr lang="it-IT" sz="2000" dirty="0" err="1">
                <a:solidFill>
                  <a:schemeClr val="bg1"/>
                </a:solidFill>
              </a:rPr>
              <a:t>execution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7CD69E-6236-477D-B519-9396BB8D8ACC}"/>
              </a:ext>
            </a:extLst>
          </p:cNvPr>
          <p:cNvSpPr txBox="1"/>
          <p:nvPr/>
        </p:nvSpPr>
        <p:spPr>
          <a:xfrm>
            <a:off x="3251979" y="2008035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Monolithic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42F6E1-CFAC-41EB-8085-BC9484EB6902}"/>
              </a:ext>
            </a:extLst>
          </p:cNvPr>
          <p:cNvSpPr txBox="1"/>
          <p:nvPr/>
        </p:nvSpPr>
        <p:spPr>
          <a:xfrm>
            <a:off x="6806941" y="2059667"/>
            <a:ext cx="194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Microservices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9C25422-D7C1-4A3F-ACF1-A4740121AEA2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/>
              <a:t>MN vs MS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42317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6B0D9549-F7E5-4D34-9E28-DAFAFB9AA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422"/>
            <a:ext cx="12186000" cy="550197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2" r:id="rId4" imgW="1104480" imgH="1066320" progId="">
                  <p:embed/>
                </p:oleObj>
              </mc:Choice>
              <mc:Fallback>
                <p:oleObj r:id="rId4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7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8E11C30-3436-4721-9B1D-908073AFE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19" y="832628"/>
            <a:ext cx="1088611" cy="10886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1BE089F-D998-4A56-933D-C93E1899E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2678" y="1807029"/>
            <a:ext cx="896605" cy="896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516E3E4D-CC86-4777-8EBC-10E31FD3DB53}"/>
              </a:ext>
            </a:extLst>
          </p:cNvPr>
          <p:cNvSpPr/>
          <p:nvPr/>
        </p:nvSpPr>
        <p:spPr>
          <a:xfrm>
            <a:off x="1640263" y="3035431"/>
            <a:ext cx="4048664" cy="2356701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53A6B42-5BD9-481E-B22D-9A642C25640D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208210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0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B06F585-C562-437D-BF60-1D07B37F9F09}"/>
              </a:ext>
            </a:extLst>
          </p:cNvPr>
          <p:cNvGrpSpPr/>
          <p:nvPr/>
        </p:nvGrpSpPr>
        <p:grpSpPr>
          <a:xfrm>
            <a:off x="710629" y="1443265"/>
            <a:ext cx="2625014" cy="502700"/>
            <a:chOff x="2378962" y="1755393"/>
            <a:chExt cx="3177776" cy="3928670"/>
          </a:xfrm>
        </p:grpSpPr>
        <p:pic>
          <p:nvPicPr>
            <p:cNvPr id="12" name="Immagine 11" descr="Immagine che contiene cibo, disegnando, tavolo&#10;&#10;Descrizione generata automaticamente">
              <a:extLst>
                <a:ext uri="{FF2B5EF4-FFF2-40B4-BE49-F238E27FC236}">
                  <a16:creationId xmlns:a16="http://schemas.microsoft.com/office/drawing/2014/main" id="{2854627B-0718-4440-AC34-132582F7A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962" y="1755393"/>
              <a:ext cx="3177776" cy="3928670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0B8616B-DCE6-4AE1-97B9-FF97BAD365D7}"/>
                </a:ext>
              </a:extLst>
            </p:cNvPr>
            <p:cNvSpPr txBox="1"/>
            <p:nvPr/>
          </p:nvSpPr>
          <p:spPr>
            <a:xfrm>
              <a:off x="3251979" y="2008035"/>
              <a:ext cx="104873" cy="1083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FCF463-6B38-469D-B311-BF2E18BCF8E7}"/>
              </a:ext>
            </a:extLst>
          </p:cNvPr>
          <p:cNvSpPr txBox="1"/>
          <p:nvPr/>
        </p:nvSpPr>
        <p:spPr>
          <a:xfrm>
            <a:off x="826341" y="1474222"/>
            <a:ext cx="193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70" dirty="0">
                <a:solidFill>
                  <a:schemeClr val="bg1"/>
                </a:solidFill>
              </a:rPr>
              <a:t>FOCAL POINT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7E8CB4A-3E8F-4D94-9B08-D7C86629BA4D}"/>
              </a:ext>
            </a:extLst>
          </p:cNvPr>
          <p:cNvGrpSpPr/>
          <p:nvPr/>
        </p:nvGrpSpPr>
        <p:grpSpPr>
          <a:xfrm>
            <a:off x="434975" y="2359345"/>
            <a:ext cx="11404928" cy="3024433"/>
            <a:chOff x="6137762" y="1755391"/>
            <a:chExt cx="3285238" cy="4061525"/>
          </a:xfrm>
        </p:grpSpPr>
        <p:pic>
          <p:nvPicPr>
            <p:cNvPr id="20" name="Immagine 19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ECA64D05-0ADB-4841-A20D-8E5D1E673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762" y="1755391"/>
              <a:ext cx="3285238" cy="406152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4AC68C3-F4CB-48DE-B0B2-9A7555306709}"/>
                </a:ext>
              </a:extLst>
            </p:cNvPr>
            <p:cNvSpPr txBox="1"/>
            <p:nvPr/>
          </p:nvSpPr>
          <p:spPr>
            <a:xfrm>
              <a:off x="6806941" y="2059667"/>
              <a:ext cx="77336" cy="608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E277A9D-59FC-4323-956A-D9FBCC8B7568}"/>
              </a:ext>
            </a:extLst>
          </p:cNvPr>
          <p:cNvSpPr txBox="1"/>
          <p:nvPr/>
        </p:nvSpPr>
        <p:spPr>
          <a:xfrm>
            <a:off x="1036320" y="2747970"/>
            <a:ext cx="489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Tempo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75D2867-71A0-4A81-85E3-C18B33D95B66}"/>
              </a:ext>
            </a:extLst>
          </p:cNvPr>
          <p:cNvSpPr txBox="1"/>
          <p:nvPr/>
        </p:nvSpPr>
        <p:spPr>
          <a:xfrm>
            <a:off x="2834640" y="2747120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Investimento sul lungo periodo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ED15475-2672-4D5C-ACF5-F8F9B5C97312}"/>
              </a:ext>
            </a:extLst>
          </p:cNvPr>
          <p:cNvSpPr txBox="1"/>
          <p:nvPr/>
        </p:nvSpPr>
        <p:spPr>
          <a:xfrm>
            <a:off x="1036320" y="3355875"/>
            <a:ext cx="489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Dimensioni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1880FA9-6658-4BB8-9D27-659123FB41D4}"/>
              </a:ext>
            </a:extLst>
          </p:cNvPr>
          <p:cNvSpPr txBox="1"/>
          <p:nvPr/>
        </p:nvSpPr>
        <p:spPr>
          <a:xfrm>
            <a:off x="2834640" y="3337432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Dimensioni del Monolite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FB95D34-2D3C-4800-A27C-E2C2ADF813D0}"/>
              </a:ext>
            </a:extLst>
          </p:cNvPr>
          <p:cNvSpPr txBox="1"/>
          <p:nvPr/>
        </p:nvSpPr>
        <p:spPr>
          <a:xfrm>
            <a:off x="1036320" y="3988021"/>
            <a:ext cx="489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Vision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E28FB36-B41E-4922-8948-E0AB20F8B787}"/>
              </a:ext>
            </a:extLst>
          </p:cNvPr>
          <p:cNvSpPr txBox="1"/>
          <p:nvPr/>
        </p:nvSpPr>
        <p:spPr>
          <a:xfrm>
            <a:off x="2834640" y="3986154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Obiettivi aziendali</a:t>
            </a:r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38CCEDE-06C4-4587-8480-61AD6751EFE9}"/>
              </a:ext>
            </a:extLst>
          </p:cNvPr>
          <p:cNvSpPr txBox="1"/>
          <p:nvPr/>
        </p:nvSpPr>
        <p:spPr>
          <a:xfrm>
            <a:off x="1036320" y="4550895"/>
            <a:ext cx="489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Dev </a:t>
            </a:r>
            <a:r>
              <a:rPr lang="it-IT" dirty="0" err="1">
                <a:solidFill>
                  <a:schemeClr val="bg1"/>
                </a:solidFill>
              </a:rPr>
              <a:t>Ops</a:t>
            </a:r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21020A3-20A3-4EE1-B7EF-BAB0EF33F4B4}"/>
              </a:ext>
            </a:extLst>
          </p:cNvPr>
          <p:cNvSpPr txBox="1"/>
          <p:nvPr/>
        </p:nvSpPr>
        <p:spPr>
          <a:xfrm>
            <a:off x="2834639" y="4557331"/>
            <a:ext cx="607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Maturità organizzativa, Competenze, governo dei processi</a:t>
            </a:r>
            <a:endParaRPr lang="it-IT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DBFD180-2C0D-4D90-AA35-8E16CA6362F3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37628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35BFB07-8716-4B57-8568-989BB2D569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1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0AE1419-2BF1-4CF9-9649-2E8D38FE6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130" y="1057658"/>
            <a:ext cx="8505740" cy="486737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FA53B6A-9632-4123-A736-DB7AD97E9621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1824938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9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1" y="1168463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2E75B6"/>
                </a:solidFill>
              </a:rPr>
              <a:t>Monolithic</a:t>
            </a:r>
            <a:endParaRPr lang="it-IT" sz="2800" b="1" dirty="0">
              <a:solidFill>
                <a:srgbClr val="2E75B6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01233D8-92D6-4D4B-91FF-4E8117A603DC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EB26D23-E238-4D98-9429-10A20FBAD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8744" y="1461904"/>
            <a:ext cx="4015654" cy="40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1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1" y="1168463"/>
            <a:ext cx="4044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2E75B6"/>
                </a:solidFill>
              </a:rPr>
              <a:t>Monolithic</a:t>
            </a:r>
            <a:r>
              <a:rPr lang="it-IT" sz="2800" b="1" dirty="0">
                <a:solidFill>
                  <a:srgbClr val="2E75B6"/>
                </a:solidFill>
              </a:rPr>
              <a:t> </a:t>
            </a:r>
          </a:p>
          <a:p>
            <a:r>
              <a:rPr lang="it-IT" sz="2800" b="1" dirty="0">
                <a:solidFill>
                  <a:srgbClr val="2E75B6"/>
                </a:solidFill>
              </a:rPr>
              <a:t>con un senso!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01233D8-92D6-4D4B-91FF-4E8117A603DC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E68B9D-057D-4790-A9AB-7E57A5295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100" y="1310120"/>
            <a:ext cx="43624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4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B06F585-C562-437D-BF60-1D07B37F9F09}"/>
              </a:ext>
            </a:extLst>
          </p:cNvPr>
          <p:cNvGrpSpPr/>
          <p:nvPr/>
        </p:nvGrpSpPr>
        <p:grpSpPr>
          <a:xfrm>
            <a:off x="710629" y="1443265"/>
            <a:ext cx="2625014" cy="502700"/>
            <a:chOff x="2378962" y="1755393"/>
            <a:chExt cx="3177776" cy="3928670"/>
          </a:xfrm>
        </p:grpSpPr>
        <p:pic>
          <p:nvPicPr>
            <p:cNvPr id="12" name="Immagine 11" descr="Immagine che contiene cibo, disegnando, tavolo&#10;&#10;Descrizione generata automaticamente">
              <a:extLst>
                <a:ext uri="{FF2B5EF4-FFF2-40B4-BE49-F238E27FC236}">
                  <a16:creationId xmlns:a16="http://schemas.microsoft.com/office/drawing/2014/main" id="{2854627B-0718-4440-AC34-132582F7A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962" y="1755393"/>
              <a:ext cx="3177776" cy="3928670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0B8616B-DCE6-4AE1-97B9-FF97BAD365D7}"/>
                </a:ext>
              </a:extLst>
            </p:cNvPr>
            <p:cNvSpPr txBox="1"/>
            <p:nvPr/>
          </p:nvSpPr>
          <p:spPr>
            <a:xfrm>
              <a:off x="3251979" y="2008035"/>
              <a:ext cx="104873" cy="1083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FCF463-6B38-469D-B311-BF2E18BCF8E7}"/>
              </a:ext>
            </a:extLst>
          </p:cNvPr>
          <p:cNvSpPr txBox="1"/>
          <p:nvPr/>
        </p:nvSpPr>
        <p:spPr>
          <a:xfrm>
            <a:off x="826341" y="1474222"/>
            <a:ext cx="193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70" dirty="0">
                <a:solidFill>
                  <a:schemeClr val="bg1"/>
                </a:solidFill>
              </a:rPr>
              <a:t>FOCAL POINT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7E8CB4A-3E8F-4D94-9B08-D7C86629BA4D}"/>
              </a:ext>
            </a:extLst>
          </p:cNvPr>
          <p:cNvGrpSpPr/>
          <p:nvPr/>
        </p:nvGrpSpPr>
        <p:grpSpPr>
          <a:xfrm>
            <a:off x="434975" y="2359345"/>
            <a:ext cx="11404928" cy="3024433"/>
            <a:chOff x="6137762" y="1755391"/>
            <a:chExt cx="3285238" cy="4061525"/>
          </a:xfrm>
        </p:grpSpPr>
        <p:pic>
          <p:nvPicPr>
            <p:cNvPr id="20" name="Immagine 19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ECA64D05-0ADB-4841-A20D-8E5D1E673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762" y="1755391"/>
              <a:ext cx="3285238" cy="406152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4AC68C3-F4CB-48DE-B0B2-9A7555306709}"/>
                </a:ext>
              </a:extLst>
            </p:cNvPr>
            <p:cNvSpPr txBox="1"/>
            <p:nvPr/>
          </p:nvSpPr>
          <p:spPr>
            <a:xfrm>
              <a:off x="6806941" y="2059667"/>
              <a:ext cx="77336" cy="608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E277A9D-59FC-4323-956A-D9FBCC8B7568}"/>
              </a:ext>
            </a:extLst>
          </p:cNvPr>
          <p:cNvSpPr txBox="1"/>
          <p:nvPr/>
        </p:nvSpPr>
        <p:spPr>
          <a:xfrm>
            <a:off x="1036320" y="2747970"/>
            <a:ext cx="489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Modello di dominio	  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75D2867-71A0-4A81-85E3-C18B33D95B66}"/>
              </a:ext>
            </a:extLst>
          </p:cNvPr>
          <p:cNvSpPr txBox="1"/>
          <p:nvPr/>
        </p:nvSpPr>
        <p:spPr>
          <a:xfrm>
            <a:off x="3383694" y="2757192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Domain model data </a:t>
            </a:r>
            <a:r>
              <a:rPr lang="it-IT" spc="20" dirty="0" err="1">
                <a:solidFill>
                  <a:schemeClr val="bg1"/>
                </a:solidFill>
              </a:rPr>
              <a:t>driven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ED15475-2672-4D5C-ACF5-F8F9B5C97312}"/>
              </a:ext>
            </a:extLst>
          </p:cNvPr>
          <p:cNvSpPr txBox="1"/>
          <p:nvPr/>
        </p:nvSpPr>
        <p:spPr>
          <a:xfrm>
            <a:off x="1036320" y="3355875"/>
            <a:ext cx="489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Progettazione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1880FA9-6658-4BB8-9D27-659123FB41D4}"/>
              </a:ext>
            </a:extLst>
          </p:cNvPr>
          <p:cNvSpPr txBox="1"/>
          <p:nvPr/>
        </p:nvSpPr>
        <p:spPr>
          <a:xfrm>
            <a:off x="3396883" y="3349439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</a:t>
            </a:r>
            <a:r>
              <a:rPr lang="it-IT" spc="20" dirty="0" err="1">
                <a:solidFill>
                  <a:schemeClr val="bg1"/>
                </a:solidFill>
              </a:rPr>
              <a:t>Oop</a:t>
            </a:r>
            <a:r>
              <a:rPr lang="it-IT" spc="20" dirty="0">
                <a:solidFill>
                  <a:schemeClr val="bg1"/>
                </a:solidFill>
              </a:rPr>
              <a:t> </a:t>
            </a:r>
            <a:r>
              <a:rPr lang="it-IT" spc="20" dirty="0" err="1">
                <a:solidFill>
                  <a:schemeClr val="bg1"/>
                </a:solidFill>
              </a:rPr>
              <a:t>principles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FB95D34-2D3C-4800-A27C-E2C2ADF813D0}"/>
              </a:ext>
            </a:extLst>
          </p:cNvPr>
          <p:cNvSpPr txBox="1"/>
          <p:nvPr/>
        </p:nvSpPr>
        <p:spPr>
          <a:xfrm>
            <a:off x="1036320" y="3988021"/>
            <a:ext cx="489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Best </a:t>
            </a:r>
            <a:r>
              <a:rPr lang="it-IT" dirty="0" err="1">
                <a:solidFill>
                  <a:schemeClr val="bg1"/>
                </a:solidFill>
              </a:rPr>
              <a:t>practice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E28FB36-B41E-4922-8948-E0AB20F8B787}"/>
              </a:ext>
            </a:extLst>
          </p:cNvPr>
          <p:cNvSpPr txBox="1"/>
          <p:nvPr/>
        </p:nvSpPr>
        <p:spPr>
          <a:xfrm>
            <a:off x="3396883" y="3974873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Pattern architetturali &amp; code base</a:t>
            </a:r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38CCEDE-06C4-4587-8480-61AD6751EFE9}"/>
              </a:ext>
            </a:extLst>
          </p:cNvPr>
          <p:cNvSpPr txBox="1"/>
          <p:nvPr/>
        </p:nvSpPr>
        <p:spPr>
          <a:xfrm>
            <a:off x="1036320" y="4550895"/>
            <a:ext cx="489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Orchestrazione</a:t>
            </a:r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21020A3-20A3-4EE1-B7EF-BAB0EF33F4B4}"/>
              </a:ext>
            </a:extLst>
          </p:cNvPr>
          <p:cNvSpPr txBox="1"/>
          <p:nvPr/>
        </p:nvSpPr>
        <p:spPr>
          <a:xfrm>
            <a:off x="3396883" y="4558322"/>
            <a:ext cx="607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</a:t>
            </a:r>
            <a:r>
              <a:rPr lang="it-IT" spc="20" dirty="0" err="1">
                <a:solidFill>
                  <a:schemeClr val="bg1"/>
                </a:solidFill>
              </a:rPr>
              <a:t>DevOps</a:t>
            </a:r>
            <a:endParaRPr lang="it-IT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ED2EC7F-7655-4EEB-9FFE-FF4795B858D3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86410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5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F0EC58F-83FB-410F-AFD1-B2892B551A88}"/>
              </a:ext>
            </a:extLst>
          </p:cNvPr>
          <p:cNvSpPr txBox="1"/>
          <p:nvPr/>
        </p:nvSpPr>
        <p:spPr>
          <a:xfrm>
            <a:off x="434976" y="961687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E75B6"/>
                </a:solidFill>
              </a:rPr>
              <a:t>Speaker della sessione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ADAD43A-7C6B-4AA8-B13C-C039AE123897}"/>
              </a:ext>
            </a:extLst>
          </p:cNvPr>
          <p:cNvGrpSpPr/>
          <p:nvPr/>
        </p:nvGrpSpPr>
        <p:grpSpPr>
          <a:xfrm>
            <a:off x="7093931" y="1777616"/>
            <a:ext cx="3419988" cy="4135384"/>
            <a:chOff x="7122506" y="1783385"/>
            <a:chExt cx="3419988" cy="4135384"/>
          </a:xfrm>
          <a:effectLst/>
        </p:grpSpPr>
        <p:pic>
          <p:nvPicPr>
            <p:cNvPr id="4" name="Immagine 3" descr="Immagine che contiene uomo, persona, cravatta, indossando&#10;&#10;Descrizione generata automaticamente">
              <a:extLst>
                <a:ext uri="{FF2B5EF4-FFF2-40B4-BE49-F238E27FC236}">
                  <a16:creationId xmlns:a16="http://schemas.microsoft.com/office/drawing/2014/main" id="{BE171A45-D12B-469F-8E09-59A39D84D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251" y="1783385"/>
              <a:ext cx="2577903" cy="2658283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FF87366-E923-4E48-A2C2-7F0F627F33F1}"/>
                </a:ext>
              </a:extLst>
            </p:cNvPr>
            <p:cNvSpPr txBox="1"/>
            <p:nvPr/>
          </p:nvSpPr>
          <p:spPr>
            <a:xfrm>
              <a:off x="7122506" y="4656885"/>
              <a:ext cx="341998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cs typeface="Aharoni" panose="020B0604020202020204" pitchFamily="2" charset="-79"/>
                </a:rPr>
                <a:t>Engineer</a:t>
              </a:r>
              <a:r>
                <a:rPr lang="it-IT" sz="1600" dirty="0">
                  <a:cs typeface="Aharoni" panose="020B0604020202020204" pitchFamily="2" charset="-79"/>
                </a:rPr>
                <a:t> in Computer Science</a:t>
              </a:r>
            </a:p>
            <a:p>
              <a:r>
                <a:rPr lang="it-IT" sz="1600" dirty="0">
                  <a:cs typeface="Aharoni" panose="020B0604020202020204" pitchFamily="2" charset="-79"/>
                </a:rPr>
                <a:t>Solutions Architect</a:t>
              </a:r>
            </a:p>
            <a:p>
              <a:r>
                <a:rPr lang="it-IT" sz="1600" dirty="0">
                  <a:cs typeface="Aharoni" panose="020B0604020202020204" pitchFamily="2" charset="-79"/>
                </a:rPr>
                <a:t>Azure Architect &amp; MCP</a:t>
              </a:r>
            </a:p>
            <a:p>
              <a:r>
                <a:rPr lang="it-IT" sz="1400" b="1" dirty="0" err="1">
                  <a:solidFill>
                    <a:schemeClr val="accent1">
                      <a:lumMod val="75000"/>
                    </a:schemeClr>
                  </a:solidFill>
                  <a:cs typeface="Aharoni" panose="020B0604020202020204" pitchFamily="2" charset="-79"/>
                </a:rPr>
                <a:t>Github</a:t>
              </a:r>
              <a:r>
                <a:rPr lang="it-IT" sz="1400" b="1" dirty="0">
                  <a:solidFill>
                    <a:schemeClr val="accent1">
                      <a:lumMod val="75000"/>
                    </a:schemeClr>
                  </a:solidFill>
                  <a:cs typeface="Aharoni" panose="020B0604020202020204" pitchFamily="2" charset="-79"/>
                </a:rPr>
                <a:t>: engineering87</a:t>
              </a:r>
            </a:p>
            <a:p>
              <a:r>
                <a:rPr lang="it-IT" sz="1400" b="1" dirty="0">
                  <a:solidFill>
                    <a:schemeClr val="accent1">
                      <a:lumMod val="75000"/>
                    </a:schemeClr>
                  </a:solidFill>
                  <a:cs typeface="Aharoni" panose="020B0604020202020204" pitchFamily="2" charset="-79"/>
                </a:rPr>
                <a:t>Email: francesco.delre.87@gmail.com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598D3B43-D36B-4499-AF33-171EEFA11068}"/>
              </a:ext>
            </a:extLst>
          </p:cNvPr>
          <p:cNvGrpSpPr/>
          <p:nvPr/>
        </p:nvGrpSpPr>
        <p:grpSpPr>
          <a:xfrm>
            <a:off x="2182789" y="1783385"/>
            <a:ext cx="3419988" cy="3914400"/>
            <a:chOff x="2182789" y="1783385"/>
            <a:chExt cx="3419988" cy="391440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1C15AAE-050B-4E5F-A92B-9C072FAA4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98" y="1783385"/>
              <a:ext cx="2723051" cy="2717245"/>
            </a:xfrm>
            <a:prstGeom prst="rect">
              <a:avLst/>
            </a:prstGeom>
            <a:ln>
              <a:solidFill>
                <a:schemeClr val="tx1"/>
              </a:solidFill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5E6683D-5B83-474A-9418-F5A217CEBBD9}"/>
                </a:ext>
              </a:extLst>
            </p:cNvPr>
            <p:cNvSpPr txBox="1"/>
            <p:nvPr/>
          </p:nvSpPr>
          <p:spPr>
            <a:xfrm>
              <a:off x="2182789" y="4682122"/>
              <a:ext cx="34199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cs typeface="Aharoni" panose="020B0604020202020204" pitchFamily="2" charset="-79"/>
                </a:rPr>
                <a:t>Senior Solutions Architect</a:t>
              </a:r>
            </a:p>
            <a:p>
              <a:r>
                <a:rPr lang="it-IT" sz="1600" dirty="0">
                  <a:cs typeface="Aharoni" panose="020B0604020202020204" pitchFamily="2" charset="-79"/>
                </a:rPr>
                <a:t>Azure Architect &amp; MCSA</a:t>
              </a:r>
            </a:p>
            <a:p>
              <a:r>
                <a:rPr lang="it-IT" sz="1400" b="1" dirty="0" err="1">
                  <a:solidFill>
                    <a:schemeClr val="accent1">
                      <a:lumMod val="75000"/>
                    </a:schemeClr>
                  </a:solidFill>
                  <a:cs typeface="Aharoni" panose="020B0604020202020204" pitchFamily="2" charset="-79"/>
                </a:rPr>
                <a:t>Github</a:t>
              </a:r>
              <a:r>
                <a:rPr lang="it-IT" sz="1400" b="1" dirty="0">
                  <a:solidFill>
                    <a:schemeClr val="accent1">
                      <a:lumMod val="75000"/>
                    </a:schemeClr>
                  </a:solidFill>
                  <a:cs typeface="Aharoni" panose="020B0604020202020204" pitchFamily="2" charset="-79"/>
                </a:rPr>
                <a:t>: </a:t>
              </a:r>
              <a:r>
                <a:rPr lang="it-IT" sz="1400" b="1" dirty="0" err="1">
                  <a:solidFill>
                    <a:schemeClr val="accent1">
                      <a:lumMod val="75000"/>
                    </a:schemeClr>
                  </a:solidFill>
                  <a:cs typeface="Aharoni" panose="020B0604020202020204" pitchFamily="2" charset="-79"/>
                </a:rPr>
                <a:t>darthfabius</a:t>
              </a:r>
              <a:endParaRPr lang="it-IT" sz="1400" b="1" dirty="0">
                <a:solidFill>
                  <a:schemeClr val="accent1">
                    <a:lumMod val="75000"/>
                  </a:schemeClr>
                </a:solidFill>
                <a:cs typeface="Aharoni" panose="020B0604020202020204" pitchFamily="2" charset="-79"/>
              </a:endParaRPr>
            </a:p>
            <a:p>
              <a:r>
                <a:rPr lang="it-IT" sz="1400" b="1" dirty="0">
                  <a:solidFill>
                    <a:schemeClr val="accent1">
                      <a:lumMod val="75000"/>
                    </a:schemeClr>
                  </a:solidFill>
                  <a:cs typeface="Aharoni" panose="020B0604020202020204" pitchFamily="2" charset="-79"/>
                </a:rPr>
                <a:t>Email: fabio.mannis@gmail.com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6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0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1" y="1168463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2E75B6"/>
                </a:solidFill>
              </a:rPr>
              <a:t>Microservices</a:t>
            </a:r>
            <a:r>
              <a:rPr lang="it-IT" sz="2800" b="1" dirty="0">
                <a:solidFill>
                  <a:srgbClr val="2E75B6"/>
                </a:solidFill>
              </a:rPr>
              <a:t>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01233D8-92D6-4D4B-91FF-4E8117A603DC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  <p:pic>
        <p:nvPicPr>
          <p:cNvPr id="49154" name="Picture 2" descr="Immagine correlata">
            <a:extLst>
              <a:ext uri="{FF2B5EF4-FFF2-40B4-BE49-F238E27FC236}">
                <a16:creationId xmlns:a16="http://schemas.microsoft.com/office/drawing/2014/main" id="{B9E05305-DFB6-4164-9DDA-A29FFB8EB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70" y="1597356"/>
            <a:ext cx="6051760" cy="32709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63A524B-515A-4AFA-BDFE-E49F582A7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605" y="1433012"/>
            <a:ext cx="6133460" cy="4085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9157" name="Picture 5" descr="Risultati immagini per mattoncini lego">
            <a:extLst>
              <a:ext uri="{FF2B5EF4-FFF2-40B4-BE49-F238E27FC236}">
                <a16:creationId xmlns:a16="http://schemas.microsoft.com/office/drawing/2014/main" id="{422D7E94-7ECB-42B7-A8E3-B9823495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59" y="1571284"/>
            <a:ext cx="6612582" cy="371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2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1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B06F585-C562-437D-BF60-1D07B37F9F09}"/>
              </a:ext>
            </a:extLst>
          </p:cNvPr>
          <p:cNvGrpSpPr/>
          <p:nvPr/>
        </p:nvGrpSpPr>
        <p:grpSpPr>
          <a:xfrm>
            <a:off x="710629" y="1443265"/>
            <a:ext cx="2625014" cy="502700"/>
            <a:chOff x="2378962" y="1755393"/>
            <a:chExt cx="3177776" cy="3928670"/>
          </a:xfrm>
        </p:grpSpPr>
        <p:pic>
          <p:nvPicPr>
            <p:cNvPr id="12" name="Immagine 11" descr="Immagine che contiene cibo, disegnando, tavolo&#10;&#10;Descrizione generata automaticamente">
              <a:extLst>
                <a:ext uri="{FF2B5EF4-FFF2-40B4-BE49-F238E27FC236}">
                  <a16:creationId xmlns:a16="http://schemas.microsoft.com/office/drawing/2014/main" id="{2854627B-0718-4440-AC34-132582F7A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962" y="1755393"/>
              <a:ext cx="3177776" cy="3928670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0B8616B-DCE6-4AE1-97B9-FF97BAD365D7}"/>
                </a:ext>
              </a:extLst>
            </p:cNvPr>
            <p:cNvSpPr txBox="1"/>
            <p:nvPr/>
          </p:nvSpPr>
          <p:spPr>
            <a:xfrm>
              <a:off x="3251979" y="2008035"/>
              <a:ext cx="104873" cy="1083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FCF463-6B38-469D-B311-BF2E18BCF8E7}"/>
              </a:ext>
            </a:extLst>
          </p:cNvPr>
          <p:cNvSpPr txBox="1"/>
          <p:nvPr/>
        </p:nvSpPr>
        <p:spPr>
          <a:xfrm>
            <a:off x="826341" y="1474222"/>
            <a:ext cx="193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70" dirty="0">
                <a:solidFill>
                  <a:schemeClr val="bg1"/>
                </a:solidFill>
              </a:rPr>
              <a:t>FOCAL POINT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7E8CB4A-3E8F-4D94-9B08-D7C86629BA4D}"/>
              </a:ext>
            </a:extLst>
          </p:cNvPr>
          <p:cNvGrpSpPr/>
          <p:nvPr/>
        </p:nvGrpSpPr>
        <p:grpSpPr>
          <a:xfrm>
            <a:off x="434975" y="2359345"/>
            <a:ext cx="11404928" cy="3024433"/>
            <a:chOff x="6137762" y="1755391"/>
            <a:chExt cx="3285238" cy="4061525"/>
          </a:xfrm>
        </p:grpSpPr>
        <p:pic>
          <p:nvPicPr>
            <p:cNvPr id="20" name="Immagine 19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ECA64D05-0ADB-4841-A20D-8E5D1E673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762" y="1755391"/>
              <a:ext cx="3285238" cy="406152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4AC68C3-F4CB-48DE-B0B2-9A7555306709}"/>
                </a:ext>
              </a:extLst>
            </p:cNvPr>
            <p:cNvSpPr txBox="1"/>
            <p:nvPr/>
          </p:nvSpPr>
          <p:spPr>
            <a:xfrm>
              <a:off x="6806941" y="2054065"/>
              <a:ext cx="53213" cy="6199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endParaRPr lang="it-IT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E277A9D-59FC-4323-956A-D9FBCC8B7568}"/>
              </a:ext>
            </a:extLst>
          </p:cNvPr>
          <p:cNvSpPr txBox="1"/>
          <p:nvPr/>
        </p:nvSpPr>
        <p:spPr>
          <a:xfrm>
            <a:off x="1036320" y="2747970"/>
            <a:ext cx="489204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Nuove funzionalità	  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75D2867-71A0-4A81-85E3-C18B33D95B66}"/>
              </a:ext>
            </a:extLst>
          </p:cNvPr>
          <p:cNvSpPr txBox="1"/>
          <p:nvPr/>
        </p:nvSpPr>
        <p:spPr>
          <a:xfrm>
            <a:off x="4059102" y="2747970"/>
            <a:ext cx="55628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</a:t>
            </a:r>
            <a:r>
              <a:rPr lang="it-IT" spc="20" dirty="0" err="1">
                <a:solidFill>
                  <a:schemeClr val="bg1"/>
                </a:solidFill>
              </a:rPr>
              <a:t>Microservizio</a:t>
            </a:r>
            <a:r>
              <a:rPr lang="it-IT" spc="20" dirty="0">
                <a:solidFill>
                  <a:schemeClr val="bg1"/>
                </a:solidFill>
              </a:rPr>
              <a:t> (o moduli disaccoppiati, web services…)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ED15475-2672-4D5C-ACF5-F8F9B5C97312}"/>
              </a:ext>
            </a:extLst>
          </p:cNvPr>
          <p:cNvSpPr txBox="1"/>
          <p:nvPr/>
        </p:nvSpPr>
        <p:spPr>
          <a:xfrm>
            <a:off x="1046711" y="3605308"/>
            <a:ext cx="489204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Separa Front end e back end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1880FA9-6658-4BB8-9D27-659123FB41D4}"/>
              </a:ext>
            </a:extLst>
          </p:cNvPr>
          <p:cNvSpPr txBox="1"/>
          <p:nvPr/>
        </p:nvSpPr>
        <p:spPr>
          <a:xfrm>
            <a:off x="4069493" y="3598232"/>
            <a:ext cx="709657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Riduce la complessità e permette di migrare funzionalità del front end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FB95D34-2D3C-4800-A27C-E2C2ADF813D0}"/>
              </a:ext>
            </a:extLst>
          </p:cNvPr>
          <p:cNvSpPr txBox="1"/>
          <p:nvPr/>
        </p:nvSpPr>
        <p:spPr>
          <a:xfrm>
            <a:off x="1036320" y="4528350"/>
            <a:ext cx="489204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Convertire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E28FB36-B41E-4922-8948-E0AB20F8B787}"/>
              </a:ext>
            </a:extLst>
          </p:cNvPr>
          <p:cNvSpPr txBox="1"/>
          <p:nvPr/>
        </p:nvSpPr>
        <p:spPr>
          <a:xfrm>
            <a:off x="4059102" y="4494250"/>
            <a:ext cx="643571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pc="20" dirty="0">
                <a:solidFill>
                  <a:schemeClr val="bg1"/>
                </a:solidFill>
              </a:rPr>
              <a:t>-&gt; Migrare funzionalità del back end in </a:t>
            </a:r>
            <a:r>
              <a:rPr lang="it-IT" spc="20" dirty="0" err="1">
                <a:solidFill>
                  <a:schemeClr val="bg1"/>
                </a:solidFill>
              </a:rPr>
              <a:t>microservizi</a:t>
            </a:r>
            <a:endParaRPr lang="it-IT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9E2A9C37-2366-4F5A-8065-11E92E356AAF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1486989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3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01233D8-92D6-4D4B-91FF-4E8117A603DC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357FC06-BF43-453D-B366-0374758FA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1041083"/>
            <a:ext cx="1050607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5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01233D8-92D6-4D4B-91FF-4E8117A603DC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2E2646-3DB3-4929-B694-9B18B8967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94" y="985596"/>
            <a:ext cx="10161011" cy="50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6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01233D8-92D6-4D4B-91FF-4E8117A603DC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De-</a:t>
            </a:r>
            <a:r>
              <a:rPr lang="it-IT" sz="2400" spc="300" dirty="0" err="1"/>
              <a:t>Monolitizzazione</a:t>
            </a:r>
            <a:endParaRPr lang="it-IT" sz="2400" spc="3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47DEA6-1CF7-4B7D-A0D7-DF93A7B0E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81" y="1041083"/>
            <a:ext cx="9901238" cy="49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67EDA606-A615-4B6F-AEA2-21776F73F64D}"/>
              </a:ext>
            </a:extLst>
          </p:cNvPr>
          <p:cNvSpPr/>
          <p:nvPr/>
        </p:nvSpPr>
        <p:spPr>
          <a:xfrm>
            <a:off x="-1401812" y="-1010766"/>
            <a:ext cx="7272525" cy="6889762"/>
          </a:xfrm>
          <a:prstGeom prst="ellipse">
            <a:avLst/>
          </a:prstGeom>
          <a:solidFill>
            <a:schemeClr val="bg1"/>
          </a:solidFill>
          <a:ln w="165100" cap="flat" cmpd="sng">
            <a:solidFill>
              <a:srgbClr val="D5E3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4" name="Immagine 23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CD010BEB-9165-4DD3-84DF-F41691058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13" y="-376030"/>
            <a:ext cx="6255026" cy="625502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72F3CD0-E522-4ACA-99D1-972CFF3B1C9F}"/>
              </a:ext>
            </a:extLst>
          </p:cNvPr>
          <p:cNvSpPr txBox="1"/>
          <p:nvPr/>
        </p:nvSpPr>
        <p:spPr>
          <a:xfrm>
            <a:off x="7035392" y="2751483"/>
            <a:ext cx="437171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it-IT" sz="6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it-IT" sz="6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</a:p>
          <a:p>
            <a:pPr algn="ctr"/>
            <a:r>
              <a:rPr lang="it-IT" sz="6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it-IT" sz="6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50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67EDA606-A615-4B6F-AEA2-21776F73F64D}"/>
              </a:ext>
            </a:extLst>
          </p:cNvPr>
          <p:cNvSpPr/>
          <p:nvPr/>
        </p:nvSpPr>
        <p:spPr>
          <a:xfrm>
            <a:off x="6815972" y="2625797"/>
            <a:ext cx="5791200" cy="5486401"/>
          </a:xfrm>
          <a:prstGeom prst="ellipse">
            <a:avLst/>
          </a:prstGeom>
          <a:solidFill>
            <a:schemeClr val="bg1"/>
          </a:solidFill>
          <a:ln w="165100" cap="flat" cmpd="sng">
            <a:solidFill>
              <a:srgbClr val="D5E3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E51B2D32-2E08-4AC0-B142-9C3F0809D043}"/>
              </a:ext>
            </a:extLst>
          </p:cNvPr>
          <p:cNvSpPr/>
          <p:nvPr/>
        </p:nvSpPr>
        <p:spPr>
          <a:xfrm>
            <a:off x="1285896" y="-1569623"/>
            <a:ext cx="4598505" cy="4598505"/>
          </a:xfrm>
          <a:prstGeom prst="ellipse">
            <a:avLst/>
          </a:prstGeom>
          <a:solidFill>
            <a:schemeClr val="bg1"/>
          </a:solidFill>
          <a:ln w="165100">
            <a:solidFill>
              <a:srgbClr val="D5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12947F-4A74-42E9-BFCC-AC1656C0B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48" y="-781118"/>
            <a:ext cx="3810000" cy="3810000"/>
          </a:xfrm>
          <a:prstGeom prst="rect">
            <a:avLst/>
          </a:prstGeom>
        </p:spPr>
      </p:pic>
      <p:pic>
        <p:nvPicPr>
          <p:cNvPr id="10" name="Immagine 9">
            <a:hlinkClick r:id="rId3"/>
            <a:extLst>
              <a:ext uri="{FF2B5EF4-FFF2-40B4-BE49-F238E27FC236}">
                <a16:creationId xmlns:a16="http://schemas.microsoft.com/office/drawing/2014/main" id="{BB73FD3B-112E-4E33-A5D8-9E3E4A514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200" y="5141260"/>
            <a:ext cx="934033" cy="987242"/>
          </a:xfrm>
          <a:prstGeom prst="rect">
            <a:avLst/>
          </a:prstGeom>
        </p:spPr>
      </p:pic>
      <p:pic>
        <p:nvPicPr>
          <p:cNvPr id="14" name="Immagine 13">
            <a:hlinkClick r:id="rId5"/>
            <a:extLst>
              <a:ext uri="{FF2B5EF4-FFF2-40B4-BE49-F238E27FC236}">
                <a16:creationId xmlns:a16="http://schemas.microsoft.com/office/drawing/2014/main" id="{80C1F7C3-B3DE-4C85-8059-3D919DDDA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81" y="5181015"/>
            <a:ext cx="830671" cy="830671"/>
          </a:xfrm>
          <a:prstGeom prst="rect">
            <a:avLst/>
          </a:prstGeom>
        </p:spPr>
      </p:pic>
      <p:pic>
        <p:nvPicPr>
          <p:cNvPr id="18" name="Immagine 17">
            <a:hlinkClick r:id="rId7"/>
            <a:extLst>
              <a:ext uri="{FF2B5EF4-FFF2-40B4-BE49-F238E27FC236}">
                <a16:creationId xmlns:a16="http://schemas.microsoft.com/office/drawing/2014/main" id="{0DED1B88-868A-4D82-9C7C-7A0E448FF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88" y="5064198"/>
            <a:ext cx="2035684" cy="1037799"/>
          </a:xfrm>
          <a:prstGeom prst="rect">
            <a:avLst/>
          </a:prstGeom>
        </p:spPr>
      </p:pic>
      <p:pic>
        <p:nvPicPr>
          <p:cNvPr id="20" name="Immagine 19" descr="Immagine che contiene oggetto&#10;&#10;Descrizione generata automaticamente">
            <a:hlinkClick r:id="rId9"/>
            <a:extLst>
              <a:ext uri="{FF2B5EF4-FFF2-40B4-BE49-F238E27FC236}">
                <a16:creationId xmlns:a16="http://schemas.microsoft.com/office/drawing/2014/main" id="{B8C64E99-FE78-4EFD-96D1-A58D1F721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93" y="5064198"/>
            <a:ext cx="1920236" cy="109080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89A4A59-DEA9-4770-9E68-8C20E35CEF55}"/>
              </a:ext>
            </a:extLst>
          </p:cNvPr>
          <p:cNvSpPr txBox="1"/>
          <p:nvPr/>
        </p:nvSpPr>
        <p:spPr>
          <a:xfrm>
            <a:off x="495377" y="3709844"/>
            <a:ext cx="6575200" cy="12187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12000" dirty="0">
                <a:solidFill>
                  <a:schemeClr val="bg1"/>
                </a:solidFill>
                <a:latin typeface="Edwardian Script ITC" panose="030303020407070D0804" pitchFamily="66" charset="0"/>
              </a:rPr>
              <a:t>Thank </a:t>
            </a:r>
            <a:r>
              <a:rPr lang="it-IT" sz="12000" dirty="0" err="1">
                <a:solidFill>
                  <a:schemeClr val="bg1"/>
                </a:solidFill>
                <a:latin typeface="Edwardian Script ITC" panose="030303020407070D0804" pitchFamily="66" charset="0"/>
              </a:rPr>
              <a:t>You</a:t>
            </a:r>
            <a:r>
              <a:rPr lang="it-IT" sz="12000" dirty="0">
                <a:solidFill>
                  <a:schemeClr val="bg1"/>
                </a:solidFill>
                <a:latin typeface="Edwardian Script ITC" panose="030303020407070D0804" pitchFamily="66" charset="0"/>
              </a:rPr>
              <a:t>!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5330837-05CC-44BD-B822-6517A2E60FB7}"/>
              </a:ext>
            </a:extLst>
          </p:cNvPr>
          <p:cNvSpPr txBox="1"/>
          <p:nvPr/>
        </p:nvSpPr>
        <p:spPr>
          <a:xfrm>
            <a:off x="8487698" y="4267200"/>
            <a:ext cx="3175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it-IT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Socials</a:t>
            </a:r>
            <a:endParaRPr lang="it-IT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Immagine che contiene pettine&#10;&#10;Descrizione generata automaticamente">
            <a:extLst>
              <a:ext uri="{FF2B5EF4-FFF2-40B4-BE49-F238E27FC236}">
                <a16:creationId xmlns:a16="http://schemas.microsoft.com/office/drawing/2014/main" id="{5C99F4E8-64B5-4BB2-B32B-ED3471125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141260"/>
            <a:ext cx="987242" cy="9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2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F4FFFDF-AD6D-46A0-966A-E8A91BDEB9AC}"/>
              </a:ext>
            </a:extLst>
          </p:cNvPr>
          <p:cNvSpPr txBox="1"/>
          <p:nvPr/>
        </p:nvSpPr>
        <p:spPr>
          <a:xfrm>
            <a:off x="434976" y="961687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E75B6"/>
                </a:solidFill>
              </a:rPr>
              <a:t>Agenda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78ED21C-CD26-42F8-8789-5E8F22E7B9BF}"/>
              </a:ext>
            </a:extLst>
          </p:cNvPr>
          <p:cNvSpPr txBox="1"/>
          <p:nvPr/>
        </p:nvSpPr>
        <p:spPr>
          <a:xfrm>
            <a:off x="434976" y="961687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E75B6"/>
                </a:solidFill>
              </a:rPr>
              <a:t>Agenda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7D5E927-CFA1-491F-9E71-BF44C1CD6A62}"/>
              </a:ext>
            </a:extLst>
          </p:cNvPr>
          <p:cNvGrpSpPr/>
          <p:nvPr/>
        </p:nvGrpSpPr>
        <p:grpSpPr>
          <a:xfrm>
            <a:off x="1113374" y="2498444"/>
            <a:ext cx="5283246" cy="317415"/>
            <a:chOff x="1410096" y="399566"/>
            <a:chExt cx="5283246" cy="317415"/>
          </a:xfrm>
        </p:grpSpPr>
        <p:sp>
          <p:nvSpPr>
            <p:cNvPr id="18" name="Freccia a pentagono 17">
              <a:extLst>
                <a:ext uri="{FF2B5EF4-FFF2-40B4-BE49-F238E27FC236}">
                  <a16:creationId xmlns:a16="http://schemas.microsoft.com/office/drawing/2014/main" id="{D7A81E31-E4C8-4C7A-BC50-D35647A70D6C}"/>
                </a:ext>
              </a:extLst>
            </p:cNvPr>
            <p:cNvSpPr/>
            <p:nvPr/>
          </p:nvSpPr>
          <p:spPr>
            <a:xfrm rot="10800000">
              <a:off x="1410096" y="399566"/>
              <a:ext cx="5283246" cy="3174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ccia a pentagono 4">
              <a:extLst>
                <a:ext uri="{FF2B5EF4-FFF2-40B4-BE49-F238E27FC236}">
                  <a16:creationId xmlns:a16="http://schemas.microsoft.com/office/drawing/2014/main" id="{A2B0B795-212E-44F1-B5FA-5A2DAA9F11F5}"/>
                </a:ext>
              </a:extLst>
            </p:cNvPr>
            <p:cNvSpPr txBox="1"/>
            <p:nvPr/>
          </p:nvSpPr>
          <p:spPr>
            <a:xfrm rot="21600000">
              <a:off x="1489450" y="399566"/>
              <a:ext cx="5203892" cy="317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972" tIns="53340" rIns="99568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dirty="0"/>
                <a:t>Architetture Monolitiche VS </a:t>
              </a:r>
              <a:r>
                <a:rPr lang="it-IT" sz="1400" dirty="0" err="1"/>
                <a:t>Microservizi</a:t>
              </a:r>
              <a:endParaRPr lang="it-IT" sz="1400" kern="1200" dirty="0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43F72BD5-2143-460D-AD79-CA4485D162F7}"/>
              </a:ext>
            </a:extLst>
          </p:cNvPr>
          <p:cNvGrpSpPr/>
          <p:nvPr/>
        </p:nvGrpSpPr>
        <p:grpSpPr>
          <a:xfrm>
            <a:off x="1139879" y="3644795"/>
            <a:ext cx="5283246" cy="317415"/>
            <a:chOff x="1410096" y="1195959"/>
            <a:chExt cx="5283246" cy="317415"/>
          </a:xfrm>
          <a:solidFill>
            <a:schemeClr val="bg1">
              <a:lumMod val="85000"/>
            </a:schemeClr>
          </a:solidFill>
        </p:grpSpPr>
        <p:sp>
          <p:nvSpPr>
            <p:cNvPr id="30" name="Freccia a pentagono 29">
              <a:extLst>
                <a:ext uri="{FF2B5EF4-FFF2-40B4-BE49-F238E27FC236}">
                  <a16:creationId xmlns:a16="http://schemas.microsoft.com/office/drawing/2014/main" id="{A22E6BBC-1533-4FA7-8651-B45A7E1373DB}"/>
                </a:ext>
              </a:extLst>
            </p:cNvPr>
            <p:cNvSpPr/>
            <p:nvPr/>
          </p:nvSpPr>
          <p:spPr>
            <a:xfrm rot="10800000">
              <a:off x="1410096" y="1195959"/>
              <a:ext cx="5283246" cy="317415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reccia a pentagono 4">
              <a:extLst>
                <a:ext uri="{FF2B5EF4-FFF2-40B4-BE49-F238E27FC236}">
                  <a16:creationId xmlns:a16="http://schemas.microsoft.com/office/drawing/2014/main" id="{F49154CE-1C07-4C9B-A370-8D07B39BFE45}"/>
                </a:ext>
              </a:extLst>
            </p:cNvPr>
            <p:cNvSpPr txBox="1"/>
            <p:nvPr/>
          </p:nvSpPr>
          <p:spPr>
            <a:xfrm rot="21600000">
              <a:off x="1489450" y="1195959"/>
              <a:ext cx="5203892" cy="3174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972" tIns="53340" rIns="99568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/>
                <a:t>Accesso ai dati (CQRS)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0FB01BD9-316A-4357-AAF0-F2353A938A36}"/>
              </a:ext>
            </a:extLst>
          </p:cNvPr>
          <p:cNvGrpSpPr/>
          <p:nvPr/>
        </p:nvGrpSpPr>
        <p:grpSpPr>
          <a:xfrm>
            <a:off x="1126627" y="3107134"/>
            <a:ext cx="5283246" cy="317415"/>
            <a:chOff x="1410096" y="1195959"/>
            <a:chExt cx="5283246" cy="317415"/>
          </a:xfrm>
        </p:grpSpPr>
        <p:sp>
          <p:nvSpPr>
            <p:cNvPr id="33" name="Freccia a pentagono 32">
              <a:extLst>
                <a:ext uri="{FF2B5EF4-FFF2-40B4-BE49-F238E27FC236}">
                  <a16:creationId xmlns:a16="http://schemas.microsoft.com/office/drawing/2014/main" id="{7FD35E1B-BCE9-406B-9968-CFEB61CB2BED}"/>
                </a:ext>
              </a:extLst>
            </p:cNvPr>
            <p:cNvSpPr/>
            <p:nvPr/>
          </p:nvSpPr>
          <p:spPr>
            <a:xfrm rot="10800000">
              <a:off x="1410096" y="1195959"/>
              <a:ext cx="5283246" cy="3174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Freccia a pentagono 4">
              <a:extLst>
                <a:ext uri="{FF2B5EF4-FFF2-40B4-BE49-F238E27FC236}">
                  <a16:creationId xmlns:a16="http://schemas.microsoft.com/office/drawing/2014/main" id="{13FFCF82-02AD-4F7B-8E95-245616D23792}"/>
                </a:ext>
              </a:extLst>
            </p:cNvPr>
            <p:cNvSpPr txBox="1"/>
            <p:nvPr/>
          </p:nvSpPr>
          <p:spPr>
            <a:xfrm>
              <a:off x="1489450" y="1195959"/>
              <a:ext cx="5203892" cy="317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972" tIns="53340" rIns="99568" bIns="5334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dirty="0"/>
                <a:t>De-</a:t>
              </a:r>
              <a:r>
                <a:rPr lang="it-IT" sz="1400" dirty="0" err="1"/>
                <a:t>monolitizzazione</a:t>
              </a:r>
              <a:endParaRPr lang="it-IT" sz="1400" dirty="0"/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813285F7-FE41-46B6-ADE9-09A4B34036B7}"/>
              </a:ext>
            </a:extLst>
          </p:cNvPr>
          <p:cNvGrpSpPr/>
          <p:nvPr/>
        </p:nvGrpSpPr>
        <p:grpSpPr>
          <a:xfrm>
            <a:off x="1113374" y="4697852"/>
            <a:ext cx="5283246" cy="317415"/>
            <a:chOff x="1410096" y="1195959"/>
            <a:chExt cx="5283246" cy="317415"/>
          </a:xfrm>
          <a:solidFill>
            <a:schemeClr val="bg1">
              <a:lumMod val="85000"/>
            </a:schemeClr>
          </a:solidFill>
        </p:grpSpPr>
        <p:sp>
          <p:nvSpPr>
            <p:cNvPr id="36" name="Freccia a pentagono 35">
              <a:extLst>
                <a:ext uri="{FF2B5EF4-FFF2-40B4-BE49-F238E27FC236}">
                  <a16:creationId xmlns:a16="http://schemas.microsoft.com/office/drawing/2014/main" id="{CEB0B691-2C40-446E-B1D5-FF827DE19E5B}"/>
                </a:ext>
              </a:extLst>
            </p:cNvPr>
            <p:cNvSpPr/>
            <p:nvPr/>
          </p:nvSpPr>
          <p:spPr>
            <a:xfrm rot="10800000">
              <a:off x="1410096" y="1195959"/>
              <a:ext cx="5283246" cy="317415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Freccia a pentagono 4">
              <a:extLst>
                <a:ext uri="{FF2B5EF4-FFF2-40B4-BE49-F238E27FC236}">
                  <a16:creationId xmlns:a16="http://schemas.microsoft.com/office/drawing/2014/main" id="{D04A618B-197F-4199-8F72-35CFC6F97DCB}"/>
                </a:ext>
              </a:extLst>
            </p:cNvPr>
            <p:cNvSpPr txBox="1"/>
            <p:nvPr/>
          </p:nvSpPr>
          <p:spPr>
            <a:xfrm rot="21600000">
              <a:off x="1489450" y="1195959"/>
              <a:ext cx="5203892" cy="3174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972" tIns="53340" rIns="99568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/>
                <a:t>#Lab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E94CCDBE-1F9E-4AC0-9A56-1AF497F87DDB}"/>
              </a:ext>
            </a:extLst>
          </p:cNvPr>
          <p:cNvGrpSpPr/>
          <p:nvPr/>
        </p:nvGrpSpPr>
        <p:grpSpPr>
          <a:xfrm>
            <a:off x="1125869" y="4181611"/>
            <a:ext cx="5283246" cy="317415"/>
            <a:chOff x="1410096" y="1195959"/>
            <a:chExt cx="5283246" cy="317415"/>
          </a:xfrm>
          <a:solidFill>
            <a:schemeClr val="bg1">
              <a:lumMod val="85000"/>
            </a:schemeClr>
          </a:solidFill>
        </p:grpSpPr>
        <p:sp>
          <p:nvSpPr>
            <p:cNvPr id="39" name="Freccia a pentagono 38">
              <a:extLst>
                <a:ext uri="{FF2B5EF4-FFF2-40B4-BE49-F238E27FC236}">
                  <a16:creationId xmlns:a16="http://schemas.microsoft.com/office/drawing/2014/main" id="{2829F432-4E2D-4453-BE62-34B8103907EC}"/>
                </a:ext>
              </a:extLst>
            </p:cNvPr>
            <p:cNvSpPr/>
            <p:nvPr/>
          </p:nvSpPr>
          <p:spPr>
            <a:xfrm rot="10800000">
              <a:off x="1410096" y="1195959"/>
              <a:ext cx="5283246" cy="317415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Freccia a pentagono 4">
              <a:extLst>
                <a:ext uri="{FF2B5EF4-FFF2-40B4-BE49-F238E27FC236}">
                  <a16:creationId xmlns:a16="http://schemas.microsoft.com/office/drawing/2014/main" id="{66C59B13-E29B-4A74-8892-1DE16C107291}"/>
                </a:ext>
              </a:extLst>
            </p:cNvPr>
            <p:cNvSpPr txBox="1"/>
            <p:nvPr/>
          </p:nvSpPr>
          <p:spPr>
            <a:xfrm rot="21600000">
              <a:off x="1489450" y="1195959"/>
              <a:ext cx="5203892" cy="3174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972" tIns="53340" rIns="99568" bIns="5334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dirty="0"/>
                <a:t>Sicurezza e audit</a:t>
              </a: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4B864AFC-1D51-490A-8FB1-C79564946F95}"/>
              </a:ext>
            </a:extLst>
          </p:cNvPr>
          <p:cNvGrpSpPr/>
          <p:nvPr/>
        </p:nvGrpSpPr>
        <p:grpSpPr>
          <a:xfrm>
            <a:off x="1125869" y="1923062"/>
            <a:ext cx="5283246" cy="317415"/>
            <a:chOff x="1410096" y="1195959"/>
            <a:chExt cx="5283246" cy="317415"/>
          </a:xfrm>
        </p:grpSpPr>
        <p:sp>
          <p:nvSpPr>
            <p:cNvPr id="42" name="Freccia a pentagono 41">
              <a:extLst>
                <a:ext uri="{FF2B5EF4-FFF2-40B4-BE49-F238E27FC236}">
                  <a16:creationId xmlns:a16="http://schemas.microsoft.com/office/drawing/2014/main" id="{9FA65A02-58C0-4A44-AE44-2C97FA2D03C9}"/>
                </a:ext>
              </a:extLst>
            </p:cNvPr>
            <p:cNvSpPr/>
            <p:nvPr/>
          </p:nvSpPr>
          <p:spPr>
            <a:xfrm rot="10800000">
              <a:off x="1410096" y="1195959"/>
              <a:ext cx="5283246" cy="3174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Freccia a pentagono 4">
              <a:extLst>
                <a:ext uri="{FF2B5EF4-FFF2-40B4-BE49-F238E27FC236}">
                  <a16:creationId xmlns:a16="http://schemas.microsoft.com/office/drawing/2014/main" id="{F301D904-851D-4DFA-B3E6-FB8A79221669}"/>
                </a:ext>
              </a:extLst>
            </p:cNvPr>
            <p:cNvSpPr txBox="1"/>
            <p:nvPr/>
          </p:nvSpPr>
          <p:spPr>
            <a:xfrm rot="21600000">
              <a:off x="1489450" y="1195959"/>
              <a:ext cx="5203892" cy="317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972" tIns="53340" rIns="99568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/>
                <a:t>Introduzione ai pattern architetturali</a:t>
              </a:r>
            </a:p>
          </p:txBody>
        </p:sp>
      </p:grpSp>
      <p:sp>
        <p:nvSpPr>
          <p:cNvPr id="44" name="Ovale 43">
            <a:extLst>
              <a:ext uri="{FF2B5EF4-FFF2-40B4-BE49-F238E27FC236}">
                <a16:creationId xmlns:a16="http://schemas.microsoft.com/office/drawing/2014/main" id="{678AD6D6-50B1-4537-8810-B7F53DD06BCB}"/>
              </a:ext>
            </a:extLst>
          </p:cNvPr>
          <p:cNvSpPr/>
          <p:nvPr/>
        </p:nvSpPr>
        <p:spPr>
          <a:xfrm>
            <a:off x="689423" y="1923062"/>
            <a:ext cx="317415" cy="3174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5B86ED9C-DE06-44AC-9665-C6704C3BAA7A}"/>
              </a:ext>
            </a:extLst>
          </p:cNvPr>
          <p:cNvSpPr/>
          <p:nvPr/>
        </p:nvSpPr>
        <p:spPr>
          <a:xfrm>
            <a:off x="689422" y="2521211"/>
            <a:ext cx="317415" cy="3174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641CA0D6-D2C5-473B-8983-B4AA44642A29}"/>
              </a:ext>
            </a:extLst>
          </p:cNvPr>
          <p:cNvSpPr/>
          <p:nvPr/>
        </p:nvSpPr>
        <p:spPr>
          <a:xfrm>
            <a:off x="702674" y="3113633"/>
            <a:ext cx="317415" cy="3174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C6758BD6-14E9-4D0A-BCE1-A0CAA3A62A09}"/>
              </a:ext>
            </a:extLst>
          </p:cNvPr>
          <p:cNvSpPr/>
          <p:nvPr/>
        </p:nvSpPr>
        <p:spPr>
          <a:xfrm>
            <a:off x="715926" y="3667914"/>
            <a:ext cx="317415" cy="31741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7222823D-E2C2-48D1-858B-6C5B91194215}"/>
              </a:ext>
            </a:extLst>
          </p:cNvPr>
          <p:cNvSpPr/>
          <p:nvPr/>
        </p:nvSpPr>
        <p:spPr>
          <a:xfrm>
            <a:off x="714350" y="4181187"/>
            <a:ext cx="317415" cy="31741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9349A8A1-30F2-4A69-B665-AC7A5597ABCF}"/>
              </a:ext>
            </a:extLst>
          </p:cNvPr>
          <p:cNvSpPr/>
          <p:nvPr/>
        </p:nvSpPr>
        <p:spPr>
          <a:xfrm>
            <a:off x="694887" y="4694460"/>
            <a:ext cx="317415" cy="31741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92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7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3C45F5-503F-41BC-A8A9-377598D05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25" y="1012507"/>
            <a:ext cx="3476190" cy="4504762"/>
          </a:xfrm>
          <a:prstGeom prst="rect">
            <a:avLst/>
          </a:prstGeom>
        </p:spPr>
      </p:pic>
      <p:pic>
        <p:nvPicPr>
          <p:cNvPr id="10" name="Immagine 9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9A9BE489-13D4-43DB-8A24-FF33F87B7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54" y="1041083"/>
            <a:ext cx="5571429" cy="4533333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CACCA54-C1A4-469E-9B71-E684A110505D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 dirty="0"/>
              <a:t>Introduzione</a:t>
            </a:r>
          </a:p>
        </p:txBody>
      </p:sp>
    </p:spTree>
    <p:extLst>
      <p:ext uri="{BB962C8B-B14F-4D97-AF65-F5344CB8AC3E}">
        <p14:creationId xmlns:p14="http://schemas.microsoft.com/office/powerpoint/2010/main" val="21594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7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22" name="Immagine 2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977C102-2B74-4FAF-961C-0F2B6E4CD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00" y="979200"/>
            <a:ext cx="6558939" cy="520570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3F807C68-44AD-4350-9132-73B7B25DB4D5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/>
              <a:t>MN vs MS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388100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7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0" y="867744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E75B6"/>
                </a:solidFill>
              </a:rPr>
              <a:t>Deployment</a:t>
            </a:r>
          </a:p>
        </p:txBody>
      </p:sp>
      <p:pic>
        <p:nvPicPr>
          <p:cNvPr id="4" name="Immagine 3" descr="Immagine che contiene cibo, disegnando, tavolo&#10;&#10;Descrizione generata automaticamente">
            <a:extLst>
              <a:ext uri="{FF2B5EF4-FFF2-40B4-BE49-F238E27FC236}">
                <a16:creationId xmlns:a16="http://schemas.microsoft.com/office/drawing/2014/main" id="{8FAA16A4-C257-4293-A9BE-AC96EA304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2" y="1755392"/>
            <a:ext cx="3285238" cy="4061525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C1ED65B-CEE2-4096-9A1F-2CA6C0F5D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62" y="1755391"/>
            <a:ext cx="3285238" cy="4061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A844E2-ED73-42BC-9CD8-80FCAAF6BD37}"/>
              </a:ext>
            </a:extLst>
          </p:cNvPr>
          <p:cNvSpPr txBox="1"/>
          <p:nvPr/>
        </p:nvSpPr>
        <p:spPr>
          <a:xfrm>
            <a:off x="2769000" y="3060700"/>
            <a:ext cx="254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Qualsiasi modifica, anche la più piccola, richiederà il rilascio dell’intera applicazione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BD5D5F-38B2-43CA-A10F-769C2B8E239F}"/>
              </a:ext>
            </a:extLst>
          </p:cNvPr>
          <p:cNvSpPr txBox="1"/>
          <p:nvPr/>
        </p:nvSpPr>
        <p:spPr>
          <a:xfrm>
            <a:off x="6510381" y="3060700"/>
            <a:ext cx="254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Ogni </a:t>
            </a:r>
            <a:r>
              <a:rPr lang="it-IT" sz="2000" dirty="0" err="1">
                <a:solidFill>
                  <a:schemeClr val="bg1"/>
                </a:solidFill>
              </a:rPr>
              <a:t>microservizio</a:t>
            </a:r>
            <a:r>
              <a:rPr lang="it-IT" sz="2000" dirty="0">
                <a:solidFill>
                  <a:schemeClr val="bg1"/>
                </a:solidFill>
              </a:rPr>
              <a:t> è rilasciato in modo indipendente senza impattare in alcuno modo gli altri servizi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7CD69E-6236-477D-B519-9396BB8D8ACC}"/>
              </a:ext>
            </a:extLst>
          </p:cNvPr>
          <p:cNvSpPr txBox="1"/>
          <p:nvPr/>
        </p:nvSpPr>
        <p:spPr>
          <a:xfrm>
            <a:off x="3251979" y="2008035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Monolithic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42F6E1-CFAC-41EB-8085-BC9484EB6902}"/>
              </a:ext>
            </a:extLst>
          </p:cNvPr>
          <p:cNvSpPr txBox="1"/>
          <p:nvPr/>
        </p:nvSpPr>
        <p:spPr>
          <a:xfrm>
            <a:off x="6806941" y="2059667"/>
            <a:ext cx="194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Microservices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491EDF0-E918-47F6-8284-1948F2478D81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/>
              <a:t>MN vs MS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23678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0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0" y="867744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2E75B6"/>
                </a:solidFill>
              </a:rPr>
              <a:t>Maintenance</a:t>
            </a:r>
            <a:endParaRPr lang="it-IT" sz="2800" b="1" dirty="0">
              <a:solidFill>
                <a:srgbClr val="2E75B6"/>
              </a:solidFill>
            </a:endParaRPr>
          </a:p>
        </p:txBody>
      </p:sp>
      <p:pic>
        <p:nvPicPr>
          <p:cNvPr id="4" name="Immagine 3" descr="Immagine che contiene cibo, disegnando, tavolo&#10;&#10;Descrizione generata automaticamente">
            <a:extLst>
              <a:ext uri="{FF2B5EF4-FFF2-40B4-BE49-F238E27FC236}">
                <a16:creationId xmlns:a16="http://schemas.microsoft.com/office/drawing/2014/main" id="{8FAA16A4-C257-4293-A9BE-AC96EA304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2" y="1755392"/>
            <a:ext cx="3285238" cy="4061525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C1ED65B-CEE2-4096-9A1F-2CA6C0F5D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62" y="1755391"/>
            <a:ext cx="3285238" cy="4061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A844E2-ED73-42BC-9CD8-80FCAAF6BD37}"/>
              </a:ext>
            </a:extLst>
          </p:cNvPr>
          <p:cNvSpPr txBox="1"/>
          <p:nvPr/>
        </p:nvSpPr>
        <p:spPr>
          <a:xfrm>
            <a:off x="2769000" y="3060700"/>
            <a:ext cx="254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Al crescere delle funzionalità implementate cresce anche la difficoltà nel manutenere l’applicazione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BD5D5F-38B2-43CA-A10F-769C2B8E239F}"/>
              </a:ext>
            </a:extLst>
          </p:cNvPr>
          <p:cNvSpPr txBox="1"/>
          <p:nvPr/>
        </p:nvSpPr>
        <p:spPr>
          <a:xfrm>
            <a:off x="6510381" y="3060700"/>
            <a:ext cx="254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Ogni </a:t>
            </a:r>
            <a:r>
              <a:rPr lang="it-IT" sz="2000" dirty="0" err="1">
                <a:solidFill>
                  <a:schemeClr val="bg1"/>
                </a:solidFill>
              </a:rPr>
              <a:t>microservizio</a:t>
            </a:r>
            <a:r>
              <a:rPr lang="it-IT" sz="2000" dirty="0">
                <a:solidFill>
                  <a:schemeClr val="bg1"/>
                </a:solidFill>
              </a:rPr>
              <a:t> è indipendente e disaccoppiato, di conseguenza risulta più facile da manutenere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7CD69E-6236-477D-B519-9396BB8D8ACC}"/>
              </a:ext>
            </a:extLst>
          </p:cNvPr>
          <p:cNvSpPr txBox="1"/>
          <p:nvPr/>
        </p:nvSpPr>
        <p:spPr>
          <a:xfrm>
            <a:off x="3251979" y="2008035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Monolithic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42F6E1-CFAC-41EB-8085-BC9484EB6902}"/>
              </a:ext>
            </a:extLst>
          </p:cNvPr>
          <p:cNvSpPr txBox="1"/>
          <p:nvPr/>
        </p:nvSpPr>
        <p:spPr>
          <a:xfrm>
            <a:off x="6806941" y="2059667"/>
            <a:ext cx="194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Microservices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D8622BD-964F-4AF9-8564-1707A9C0B7AA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/>
              <a:t>MN vs MS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26692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4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0" y="867744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E75B6"/>
                </a:solidFill>
              </a:rPr>
              <a:t>Reliability</a:t>
            </a:r>
          </a:p>
        </p:txBody>
      </p:sp>
      <p:pic>
        <p:nvPicPr>
          <p:cNvPr id="4" name="Immagine 3" descr="Immagine che contiene cibo, disegnando, tavolo&#10;&#10;Descrizione generata automaticamente">
            <a:extLst>
              <a:ext uri="{FF2B5EF4-FFF2-40B4-BE49-F238E27FC236}">
                <a16:creationId xmlns:a16="http://schemas.microsoft.com/office/drawing/2014/main" id="{8FAA16A4-C257-4293-A9BE-AC96EA304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2" y="1755392"/>
            <a:ext cx="3285238" cy="4061525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C1ED65B-CEE2-4096-9A1F-2CA6C0F5D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62" y="1755391"/>
            <a:ext cx="3285238" cy="4061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A844E2-ED73-42BC-9CD8-80FCAAF6BD37}"/>
              </a:ext>
            </a:extLst>
          </p:cNvPr>
          <p:cNvSpPr txBox="1"/>
          <p:nvPr/>
        </p:nvSpPr>
        <p:spPr>
          <a:xfrm>
            <a:off x="2769000" y="3060700"/>
            <a:ext cx="254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Un qualsiasi guasto ad uno dei componenti del sistema può compromettere l’intera applicazione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BD5D5F-38B2-43CA-A10F-769C2B8E239F}"/>
              </a:ext>
            </a:extLst>
          </p:cNvPr>
          <p:cNvSpPr txBox="1"/>
          <p:nvPr/>
        </p:nvSpPr>
        <p:spPr>
          <a:xfrm>
            <a:off x="6510381" y="3060700"/>
            <a:ext cx="254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Le funzionalità del sistema sono distribuite su servizi multipli, un guasto ad uno dei servizi non impatterà sull’intera applicazione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7CD69E-6236-477D-B519-9396BB8D8ACC}"/>
              </a:ext>
            </a:extLst>
          </p:cNvPr>
          <p:cNvSpPr txBox="1"/>
          <p:nvPr/>
        </p:nvSpPr>
        <p:spPr>
          <a:xfrm>
            <a:off x="3251979" y="2008035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Monolithic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42F6E1-CFAC-41EB-8085-BC9484EB6902}"/>
              </a:ext>
            </a:extLst>
          </p:cNvPr>
          <p:cNvSpPr txBox="1"/>
          <p:nvPr/>
        </p:nvSpPr>
        <p:spPr>
          <a:xfrm>
            <a:off x="6806941" y="2059667"/>
            <a:ext cx="194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Microservices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0F0D478-A699-4B1F-84A3-3A06A2A95182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/>
              <a:t>MN vs MS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24916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67FEEAA-EE18-442A-83D5-65E855784737}"/>
              </a:ext>
            </a:extLst>
          </p:cNvPr>
          <p:cNvSpPr/>
          <p:nvPr/>
        </p:nvSpPr>
        <p:spPr>
          <a:xfrm>
            <a:off x="0" y="0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endParaRPr lang="it-IT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BC1786-6748-4CEC-9BC4-26DA06E96A2A}"/>
              </a:ext>
            </a:extLst>
          </p:cNvPr>
          <p:cNvSpPr/>
          <p:nvPr/>
        </p:nvSpPr>
        <p:spPr>
          <a:xfrm>
            <a:off x="0" y="6181344"/>
            <a:ext cx="12192000" cy="6766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999DC85-4C10-499F-BFBF-E0BBCAB31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87" y="6238838"/>
          <a:ext cx="583178" cy="5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6" r:id="rId3" imgW="1104480" imgH="1066320" progId="">
                  <p:embed/>
                </p:oleObj>
              </mc:Choice>
              <mc:Fallback>
                <p:oleObj r:id="rId3" imgW="1104480" imgH="1066320" progId="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999DC85-4C10-499F-BFBF-E0BBCAB3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87" y="6238838"/>
                        <a:ext cx="583178" cy="5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4C9AF964-4750-4ADF-A2C7-740A9763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1" y="-335851"/>
            <a:ext cx="1376934" cy="13769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37836-A082-4ECE-8826-3508EA93BA3D}"/>
              </a:ext>
            </a:extLst>
          </p:cNvPr>
          <p:cNvSpPr txBox="1"/>
          <p:nvPr/>
        </p:nvSpPr>
        <p:spPr>
          <a:xfrm>
            <a:off x="9423000" y="138273"/>
            <a:ext cx="258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ell MT" panose="02020503060305020303" pitchFamily="18" charset="0"/>
                <a:ea typeface="Segoe UI Emoji" panose="020B0502040204020203" pitchFamily="34" charset="0"/>
                <a:cs typeface="Microsoft GothicNeo" panose="020B0500000101010101" pitchFamily="34" charset="-127"/>
              </a:rPr>
              <a:t>De-Monolithic Approach</a:t>
            </a:r>
            <a:endParaRPr lang="it-IT" sz="20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asellaDiTesto 10">
            <a:hlinkClick r:id="rId6"/>
            <a:extLst>
              <a:ext uri="{FF2B5EF4-FFF2-40B4-BE49-F238E27FC236}">
                <a16:creationId xmlns:a16="http://schemas.microsoft.com/office/drawing/2014/main" id="{B0D661F0-29A3-43B4-B7E0-1B0250DB47AE}"/>
              </a:ext>
            </a:extLst>
          </p:cNvPr>
          <p:cNvSpPr txBox="1"/>
          <p:nvPr/>
        </p:nvSpPr>
        <p:spPr>
          <a:xfrm>
            <a:off x="9944168" y="6396561"/>
            <a:ext cx="206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www.sharpcoding.it</a:t>
            </a:r>
          </a:p>
          <a:p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E25692-27CA-4B29-B302-BDF9EEFE9E04}"/>
              </a:ext>
            </a:extLst>
          </p:cNvPr>
          <p:cNvSpPr txBox="1"/>
          <p:nvPr/>
        </p:nvSpPr>
        <p:spPr>
          <a:xfrm>
            <a:off x="184590" y="867744"/>
            <a:ext cx="404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E75B6"/>
                </a:solidFill>
              </a:rPr>
              <a:t>Reliability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24DE887-4E45-4370-AD15-5AC3355E8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04" y="2434758"/>
            <a:ext cx="809524" cy="661630"/>
          </a:xfrm>
          <a:prstGeom prst="rect">
            <a:avLst/>
          </a:prstGeom>
        </p:spPr>
      </p:pic>
      <p:pic>
        <p:nvPicPr>
          <p:cNvPr id="24" name="Immagine 2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080D668D-6434-431B-9EFE-AE83B11B35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04" y="1811005"/>
            <a:ext cx="708624" cy="608583"/>
          </a:xfrm>
          <a:prstGeom prst="rect">
            <a:avLst/>
          </a:prstGeom>
        </p:spPr>
      </p:pic>
      <p:pic>
        <p:nvPicPr>
          <p:cNvPr id="25" name="Immagine 2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1FA2FE9F-BDB0-41DE-A9DD-A59AB0E83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59" y="3530804"/>
            <a:ext cx="857722" cy="716157"/>
          </a:xfrm>
          <a:prstGeom prst="rect">
            <a:avLst/>
          </a:prstGeom>
        </p:spPr>
      </p:pic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D628A2FC-8D68-402C-9C20-F9726731B9C1}"/>
              </a:ext>
            </a:extLst>
          </p:cNvPr>
          <p:cNvSpPr/>
          <p:nvPr/>
        </p:nvSpPr>
        <p:spPr>
          <a:xfrm>
            <a:off x="1645105" y="1628411"/>
            <a:ext cx="3001704" cy="291773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F263ABC-4079-492C-A1BA-29A009F9A594}"/>
              </a:ext>
            </a:extLst>
          </p:cNvPr>
          <p:cNvSpPr/>
          <p:nvPr/>
        </p:nvSpPr>
        <p:spPr>
          <a:xfrm>
            <a:off x="7687460" y="3686350"/>
            <a:ext cx="2630139" cy="4050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API Gateway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A7CEB0F3-6A3F-46BC-85CD-562DD00A4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826" y="2484009"/>
            <a:ext cx="809524" cy="661630"/>
          </a:xfrm>
          <a:prstGeom prst="rect">
            <a:avLst/>
          </a:prstGeom>
        </p:spPr>
      </p:pic>
      <p:pic>
        <p:nvPicPr>
          <p:cNvPr id="39" name="Immagine 38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4D6075E7-C4F4-448A-B32D-DF21B5F03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13" y="1805279"/>
            <a:ext cx="728790" cy="62590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8630E77A-6C78-4975-A981-8D9E4B872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78" y="2918312"/>
            <a:ext cx="1114696" cy="1218607"/>
          </a:xfrm>
          <a:prstGeom prst="rect">
            <a:avLst/>
          </a:prstGeom>
        </p:spPr>
      </p:pic>
      <p:pic>
        <p:nvPicPr>
          <p:cNvPr id="41" name="Immagine 4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8B37F85-54E8-483D-95C9-20E3BA3C1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81" y="3110457"/>
            <a:ext cx="642976" cy="559110"/>
          </a:xfrm>
          <a:prstGeom prst="rect">
            <a:avLst/>
          </a:prstGeom>
        </p:spPr>
      </p:pic>
      <p:pic>
        <p:nvPicPr>
          <p:cNvPr id="42" name="Immagine 41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CECDE2B-B4D4-4433-B27D-49EDA830D8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36" y="1884926"/>
            <a:ext cx="867442" cy="724273"/>
          </a:xfrm>
          <a:prstGeom prst="rect">
            <a:avLst/>
          </a:prstGeom>
        </p:spPr>
      </p:pic>
      <p:sp>
        <p:nvSpPr>
          <p:cNvPr id="43" name="Ovale 42">
            <a:extLst>
              <a:ext uri="{FF2B5EF4-FFF2-40B4-BE49-F238E27FC236}">
                <a16:creationId xmlns:a16="http://schemas.microsoft.com/office/drawing/2014/main" id="{C3C3F714-66ED-4894-90C8-5D2D6D4BA3D2}"/>
              </a:ext>
            </a:extLst>
          </p:cNvPr>
          <p:cNvSpPr/>
          <p:nvPr/>
        </p:nvSpPr>
        <p:spPr>
          <a:xfrm>
            <a:off x="1721747" y="2836681"/>
            <a:ext cx="1657973" cy="1521233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4" name="Immagine 4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0854029F-90E9-467E-A3F1-27D13CAD87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5" y="3506143"/>
            <a:ext cx="642976" cy="559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A18D7590-56EF-4C1F-AF57-10D1FDAB606D}"/>
                  </a:ext>
                </a:extLst>
              </p:cNvPr>
              <p:cNvSpPr txBox="1"/>
              <p:nvPr/>
            </p:nvSpPr>
            <p:spPr>
              <a:xfrm>
                <a:off x="1712768" y="4910860"/>
                <a:ext cx="2938881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𝑀𝐿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𝑈𝐼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𝐵𝐿</m:t>
                              </m:r>
                            </m:sub>
                          </m:s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𝑈𝐼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𝐷𝐿</m:t>
                          </m:r>
                        </m:sub>
                      </m:sSub>
                      <m:sSub>
                        <m:sSub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A18D7590-56EF-4C1F-AF57-10D1FDAB6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768" y="4910860"/>
                <a:ext cx="2938881" cy="298928"/>
              </a:xfrm>
              <a:prstGeom prst="rect">
                <a:avLst/>
              </a:prstGeom>
              <a:blipFill>
                <a:blip r:embed="rId12"/>
                <a:stretch>
                  <a:fillRect l="-2075" b="-204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AD0F8E53-DC45-489A-96AC-F51E690D4BD5}"/>
              </a:ext>
            </a:extLst>
          </p:cNvPr>
          <p:cNvSpPr txBox="1"/>
          <p:nvPr/>
        </p:nvSpPr>
        <p:spPr>
          <a:xfrm>
            <a:off x="2015719" y="352761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110A9FCA-98B8-40D5-8F62-622C2690F087}"/>
              </a:ext>
            </a:extLst>
          </p:cNvPr>
          <p:cNvSpPr txBox="1"/>
          <p:nvPr/>
        </p:nvSpPr>
        <p:spPr>
          <a:xfrm>
            <a:off x="2655481" y="3896948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BB49247-17E1-469C-BCA8-EC10B182A606}"/>
              </a:ext>
            </a:extLst>
          </p:cNvPr>
          <p:cNvSpPr txBox="1"/>
          <p:nvPr/>
        </p:nvSpPr>
        <p:spPr>
          <a:xfrm>
            <a:off x="8501733" y="237362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68E05B8-9D03-465E-865D-0A289FF56993}"/>
              </a:ext>
            </a:extLst>
          </p:cNvPr>
          <p:cNvSpPr txBox="1"/>
          <p:nvPr/>
        </p:nvSpPr>
        <p:spPr>
          <a:xfrm>
            <a:off x="9866141" y="2383988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CEA5EFD7-5046-4FDB-92F0-0FCA3BCDE9D2}"/>
                  </a:ext>
                </a:extLst>
              </p:cNvPr>
              <p:cNvSpPr txBox="1"/>
              <p:nvPr/>
            </p:nvSpPr>
            <p:spPr>
              <a:xfrm>
                <a:off x="2499181" y="5256441"/>
                <a:ext cx="1136593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b="0" i="0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CEA5EFD7-5046-4FDB-92F0-0FCA3BCDE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181" y="5256441"/>
                <a:ext cx="1136593" cy="298928"/>
              </a:xfrm>
              <a:prstGeom prst="rect">
                <a:avLst/>
              </a:prstGeom>
              <a:blipFill>
                <a:blip r:embed="rId13"/>
                <a:stretch>
                  <a:fillRect l="-4839" t="-24490" r="-4301" b="-42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E8DA7799-8E93-47C5-B595-53285284D979}"/>
                  </a:ext>
                </a:extLst>
              </p:cNvPr>
              <p:cNvSpPr txBox="1"/>
              <p:nvPr/>
            </p:nvSpPr>
            <p:spPr>
              <a:xfrm>
                <a:off x="1850529" y="5620293"/>
                <a:ext cx="2663358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𝑀𝐿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𝑈𝐼</m:t>
                        </m:r>
                      </m:sub>
                    </m:sSub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𝐷𝐿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2(</m:t>
                    </m:r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it-IT" dirty="0"/>
                  <a:t>)=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limLoc m:val="undOvr"/>
                        <m:grow m:val="on"/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i="0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E8DA7799-8E93-47C5-B595-53285284D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529" y="5620293"/>
                <a:ext cx="2663358" cy="298928"/>
              </a:xfrm>
              <a:prstGeom prst="rect">
                <a:avLst/>
              </a:prstGeom>
              <a:blipFill>
                <a:blip r:embed="rId14"/>
                <a:stretch>
                  <a:fillRect l="-2982" t="-163265" r="-15596" b="-2387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959E8130-B700-4F40-9A48-DF515E70F2F2}"/>
                  </a:ext>
                </a:extLst>
              </p:cNvPr>
              <p:cNvSpPr txBox="1"/>
              <p:nvPr/>
            </p:nvSpPr>
            <p:spPr>
              <a:xfrm>
                <a:off x="6116687" y="4860440"/>
                <a:ext cx="4612481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𝑈𝐼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𝐵𝐿</m:t>
                              </m:r>
                            </m:sub>
                          </m:s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𝑈𝐼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𝐷𝐿</m:t>
                          </m:r>
                        </m:sub>
                      </m:sSub>
                      <m:sSub>
                        <m:sSub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(1−(1−</m:t>
                          </m:r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)(1−</m:t>
                      </m:r>
                      <m:sSub>
                        <m:sSub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959E8130-B700-4F40-9A48-DF515E70F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687" y="4860440"/>
                <a:ext cx="4612481" cy="298928"/>
              </a:xfrm>
              <a:prstGeom prst="rect">
                <a:avLst/>
              </a:prstGeom>
              <a:blipFill>
                <a:blip r:embed="rId15"/>
                <a:stretch>
                  <a:fillRect l="-1189" r="-925" b="-265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ttangolo con angoli arrotondati 52">
            <a:extLst>
              <a:ext uri="{FF2B5EF4-FFF2-40B4-BE49-F238E27FC236}">
                <a16:creationId xmlns:a16="http://schemas.microsoft.com/office/drawing/2014/main" id="{6E19F35B-985A-4508-9489-F8AF4197867F}"/>
              </a:ext>
            </a:extLst>
          </p:cNvPr>
          <p:cNvSpPr/>
          <p:nvPr/>
        </p:nvSpPr>
        <p:spPr>
          <a:xfrm>
            <a:off x="6110330" y="1628411"/>
            <a:ext cx="4466268" cy="291773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78343A4D-1BE7-4A3C-BC5E-8526DF5C6FAD}"/>
              </a:ext>
            </a:extLst>
          </p:cNvPr>
          <p:cNvCxnSpPr>
            <a:cxnSpLocks/>
          </p:cNvCxnSpPr>
          <p:nvPr/>
        </p:nvCxnSpPr>
        <p:spPr>
          <a:xfrm flipV="1">
            <a:off x="8350033" y="3142110"/>
            <a:ext cx="0" cy="486553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CF872A01-979A-4EDD-A35A-103D268AF115}"/>
              </a:ext>
            </a:extLst>
          </p:cNvPr>
          <p:cNvCxnSpPr>
            <a:cxnSpLocks/>
          </p:cNvCxnSpPr>
          <p:nvPr/>
        </p:nvCxnSpPr>
        <p:spPr>
          <a:xfrm flipV="1">
            <a:off x="9735715" y="3145639"/>
            <a:ext cx="0" cy="486553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E2C5A2AD-C57C-45DF-BC85-12BBA7DFC573}"/>
              </a:ext>
            </a:extLst>
          </p:cNvPr>
          <p:cNvCxnSpPr>
            <a:cxnSpLocks/>
          </p:cNvCxnSpPr>
          <p:nvPr/>
        </p:nvCxnSpPr>
        <p:spPr>
          <a:xfrm>
            <a:off x="7060324" y="3888883"/>
            <a:ext cx="568413" cy="1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D4D6A392-9B89-4665-8F80-F78023AB08C8}"/>
                  </a:ext>
                </a:extLst>
              </p:cNvPr>
              <p:cNvSpPr txBox="1"/>
              <p:nvPr/>
            </p:nvSpPr>
            <p:spPr>
              <a:xfrm>
                <a:off x="6933536" y="5577155"/>
                <a:ext cx="2937407" cy="304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𝑈𝐼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𝐷𝐿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(1−</m:t>
                      </m:r>
                      <m:sSup>
                        <m:sSup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D4D6A392-9B89-4665-8F80-F78023AB0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536" y="5577155"/>
                <a:ext cx="2937407" cy="304442"/>
              </a:xfrm>
              <a:prstGeom prst="rect">
                <a:avLst/>
              </a:prstGeom>
              <a:blipFill>
                <a:blip r:embed="rId16"/>
                <a:stretch>
                  <a:fillRect l="-2075" r="-1660" b="-2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4D807C45-DCB0-4739-87D4-5EF83A9CDA1B}"/>
                  </a:ext>
                </a:extLst>
              </p:cNvPr>
              <p:cNvSpPr txBox="1"/>
              <p:nvPr/>
            </p:nvSpPr>
            <p:spPr>
              <a:xfrm>
                <a:off x="7775167" y="5208716"/>
                <a:ext cx="1136593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b="0" i="0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4D807C45-DCB0-4739-87D4-5EF83A9CD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167" y="5208716"/>
                <a:ext cx="1136593" cy="298928"/>
              </a:xfrm>
              <a:prstGeom prst="rect">
                <a:avLst/>
              </a:prstGeom>
              <a:blipFill>
                <a:blip r:embed="rId17"/>
                <a:stretch>
                  <a:fillRect l="-4278" t="-24490" r="-4278" b="-42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tangolo 36">
            <a:extLst>
              <a:ext uri="{FF2B5EF4-FFF2-40B4-BE49-F238E27FC236}">
                <a16:creationId xmlns:a16="http://schemas.microsoft.com/office/drawing/2014/main" id="{5990817E-41A6-4BAE-BD17-53937DCA5738}"/>
              </a:ext>
            </a:extLst>
          </p:cNvPr>
          <p:cNvSpPr/>
          <p:nvPr/>
        </p:nvSpPr>
        <p:spPr>
          <a:xfrm>
            <a:off x="3780000" y="432000"/>
            <a:ext cx="4387362" cy="50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spc="300"/>
              <a:t>MN vs MS</a:t>
            </a:r>
            <a:endParaRPr lang="it-IT" sz="2400" spc="300" dirty="0"/>
          </a:p>
        </p:txBody>
      </p:sp>
    </p:spTree>
    <p:extLst>
      <p:ext uri="{BB962C8B-B14F-4D97-AF65-F5344CB8AC3E}">
        <p14:creationId xmlns:p14="http://schemas.microsoft.com/office/powerpoint/2010/main" val="41000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4453</TotalTime>
  <Words>647</Words>
  <Application>Microsoft Office PowerPoint</Application>
  <PresentationFormat>Widescreen</PresentationFormat>
  <Paragraphs>169</Paragraphs>
  <Slides>26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Arial</vt:lpstr>
      <vt:lpstr>Bell MT</vt:lpstr>
      <vt:lpstr>Calibri</vt:lpstr>
      <vt:lpstr>Calibri Light</vt:lpstr>
      <vt:lpstr>Cambria Math</vt:lpstr>
      <vt:lpstr>Edwardian Script ITC</vt:lpstr>
      <vt:lpstr>Segoe UI Emoji</vt:lpstr>
      <vt:lpstr>Personalizza struttura</vt:lpstr>
      <vt:lpstr>De-Monolithic Approach Cloud &amp; Microservices Episode 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De-Monolithic Approach Clouds &amp; Microservices</dc:title>
  <dc:creator>Benedetti Valerio</dc:creator>
  <cp:lastModifiedBy>Scifoni Ivano</cp:lastModifiedBy>
  <cp:revision>152</cp:revision>
  <dcterms:created xsi:type="dcterms:W3CDTF">2019-09-18T14:18:50Z</dcterms:created>
  <dcterms:modified xsi:type="dcterms:W3CDTF">2019-10-14T09:34:12Z</dcterms:modified>
</cp:coreProperties>
</file>